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2"/>
  </p:notesMasterIdLst>
  <p:sldIdLst>
    <p:sldId id="256" r:id="rId2"/>
    <p:sldId id="257" r:id="rId3"/>
    <p:sldId id="258" r:id="rId4"/>
    <p:sldId id="259" r:id="rId5"/>
    <p:sldId id="261" r:id="rId6"/>
    <p:sldId id="260" r:id="rId7"/>
    <p:sldId id="262" r:id="rId8"/>
    <p:sldId id="266" r:id="rId9"/>
    <p:sldId id="263" r:id="rId10"/>
    <p:sldId id="264" r:id="rId11"/>
    <p:sldId id="275" r:id="rId12"/>
    <p:sldId id="274" r:id="rId13"/>
    <p:sldId id="265" r:id="rId14"/>
    <p:sldId id="267" r:id="rId15"/>
    <p:sldId id="268" r:id="rId16"/>
    <p:sldId id="269" r:id="rId17"/>
    <p:sldId id="270" r:id="rId18"/>
    <p:sldId id="272" r:id="rId19"/>
    <p:sldId id="271"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AD276E-4B3A-48C2-BB32-25EDDDD94799}" v="17" dt="2026-04-07T19:50:03.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96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easternidahopublichealth-my.sharepoint.com/personal/cellis_eiph_idaho_gov/Documents/LAND%20DEV/Madison%20County%20LD/Debbie%20Lane%20Estates/GW%20data%20DL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a:t>Debbie Lane Estates MW data 2022</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manualLayout>
          <c:layoutTarget val="inner"/>
          <c:xMode val="edge"/>
          <c:yMode val="edge"/>
          <c:x val="0.1150598199283667"/>
          <c:y val="9.219814538323301E-2"/>
          <c:w val="0.89248429975336041"/>
          <c:h val="0.65794367050272562"/>
        </c:manualLayout>
      </c:layout>
      <c:scatterChart>
        <c:scatterStyle val="smoothMarker"/>
        <c:varyColors val="0"/>
        <c:ser>
          <c:idx val="0"/>
          <c:order val="0"/>
          <c:tx>
            <c:strRef>
              <c:f>'Debbie Lane Estate Data'!$B$16</c:f>
              <c:strCache>
                <c:ptCount val="1"/>
                <c:pt idx="0">
                  <c:v>West MW</c:v>
                </c:pt>
              </c:strCache>
            </c:strRef>
          </c:tx>
          <c:spPr>
            <a:ln w="22225" cap="rnd">
              <a:solidFill>
                <a:schemeClr val="accent1"/>
              </a:solid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dPt>
            <c:idx val="0"/>
            <c:marker>
              <c:symbol val="circle"/>
              <c:size val="3"/>
              <c:spPr>
                <a:solidFill>
                  <a:schemeClr val="accent1">
                    <a:lumMod val="60000"/>
                    <a:lumOff val="40000"/>
                  </a:schemeClr>
                </a:solidFill>
                <a:ln>
                  <a:noFill/>
                </a:ln>
                <a:effectLst>
                  <a:glow rad="63500">
                    <a:schemeClr val="accent1">
                      <a:satMod val="175000"/>
                      <a:alpha val="25000"/>
                    </a:schemeClr>
                  </a:glow>
                </a:effectLst>
              </c:spPr>
            </c:marker>
            <c:bubble3D val="0"/>
            <c:extLst>
              <c:ext xmlns:c16="http://schemas.microsoft.com/office/drawing/2014/chart" uri="{C3380CC4-5D6E-409C-BE32-E72D297353CC}">
                <c16:uniqueId val="{00000000-EBC9-4845-BD63-B752FD571600}"/>
              </c:ext>
            </c:extLst>
          </c:dPt>
          <c:dPt>
            <c:idx val="1"/>
            <c:marker>
              <c:symbol val="circle"/>
              <c:size val="3"/>
              <c:spPr>
                <a:solidFill>
                  <a:schemeClr val="accent1">
                    <a:lumMod val="60000"/>
                    <a:lumOff val="40000"/>
                  </a:schemeClr>
                </a:solidFill>
                <a:ln>
                  <a:noFill/>
                </a:ln>
                <a:effectLst>
                  <a:glow rad="63500">
                    <a:schemeClr val="accent1">
                      <a:satMod val="175000"/>
                      <a:alpha val="25000"/>
                    </a:schemeClr>
                  </a:glow>
                </a:effectLst>
              </c:spPr>
            </c:marker>
            <c:bubble3D val="0"/>
            <c:extLst>
              <c:ext xmlns:c16="http://schemas.microsoft.com/office/drawing/2014/chart" uri="{C3380CC4-5D6E-409C-BE32-E72D297353CC}">
                <c16:uniqueId val="{00000001-EBC9-4845-BD63-B752FD571600}"/>
              </c:ext>
            </c:extLst>
          </c:dPt>
          <c:dPt>
            <c:idx val="2"/>
            <c:marker>
              <c:symbol val="circle"/>
              <c:size val="3"/>
              <c:spPr>
                <a:solidFill>
                  <a:schemeClr val="accent1">
                    <a:lumMod val="60000"/>
                    <a:lumOff val="40000"/>
                  </a:schemeClr>
                </a:solidFill>
                <a:ln>
                  <a:noFill/>
                </a:ln>
                <a:effectLst>
                  <a:glow rad="63500">
                    <a:schemeClr val="accent1">
                      <a:satMod val="175000"/>
                      <a:alpha val="25000"/>
                    </a:schemeClr>
                  </a:glow>
                </a:effectLst>
              </c:spPr>
            </c:marker>
            <c:bubble3D val="0"/>
            <c:extLst>
              <c:ext xmlns:c16="http://schemas.microsoft.com/office/drawing/2014/chart" uri="{C3380CC4-5D6E-409C-BE32-E72D297353CC}">
                <c16:uniqueId val="{00000002-EBC9-4845-BD63-B752FD571600}"/>
              </c:ext>
            </c:extLst>
          </c:dPt>
          <c:dPt>
            <c:idx val="4"/>
            <c:marker>
              <c:symbol val="circle"/>
              <c:size val="3"/>
              <c:spPr>
                <a:solidFill>
                  <a:schemeClr val="accent1">
                    <a:lumMod val="60000"/>
                    <a:lumOff val="40000"/>
                  </a:schemeClr>
                </a:solidFill>
                <a:ln>
                  <a:noFill/>
                </a:ln>
                <a:effectLst>
                  <a:glow rad="63500">
                    <a:schemeClr val="accent1">
                      <a:satMod val="175000"/>
                      <a:alpha val="25000"/>
                    </a:schemeClr>
                  </a:glow>
                </a:effectLst>
              </c:spPr>
            </c:marker>
            <c:bubble3D val="0"/>
            <c:extLst>
              <c:ext xmlns:c16="http://schemas.microsoft.com/office/drawing/2014/chart" uri="{C3380CC4-5D6E-409C-BE32-E72D297353CC}">
                <c16:uniqueId val="{00000003-EBC9-4845-BD63-B752FD571600}"/>
              </c:ext>
            </c:extLst>
          </c:dPt>
          <c:xVal>
            <c:numRef>
              <c:f>'Debbie Lane Estate Data'!$A$34:$A$44</c:f>
              <c:numCache>
                <c:formatCode>m/d/yyyy</c:formatCode>
                <c:ptCount val="11"/>
                <c:pt idx="0">
                  <c:v>44743</c:v>
                </c:pt>
                <c:pt idx="1">
                  <c:v>44750</c:v>
                </c:pt>
                <c:pt idx="2">
                  <c:v>44755</c:v>
                </c:pt>
                <c:pt idx="3">
                  <c:v>44759</c:v>
                </c:pt>
                <c:pt idx="4">
                  <c:v>44766</c:v>
                </c:pt>
                <c:pt idx="5">
                  <c:v>44773</c:v>
                </c:pt>
                <c:pt idx="6">
                  <c:v>44780</c:v>
                </c:pt>
                <c:pt idx="7">
                  <c:v>44787</c:v>
                </c:pt>
                <c:pt idx="8">
                  <c:v>44794</c:v>
                </c:pt>
                <c:pt idx="9">
                  <c:v>44801</c:v>
                </c:pt>
                <c:pt idx="10">
                  <c:v>44808</c:v>
                </c:pt>
              </c:numCache>
            </c:numRef>
          </c:xVal>
          <c:yVal>
            <c:numRef>
              <c:f>'Debbie Lane Estate Data'!$B$34:$B$44</c:f>
              <c:numCache>
                <c:formatCode>General</c:formatCode>
                <c:ptCount val="11"/>
                <c:pt idx="0">
                  <c:v>48</c:v>
                </c:pt>
                <c:pt idx="1">
                  <c:v>48</c:v>
                </c:pt>
                <c:pt idx="2">
                  <c:v>48</c:v>
                </c:pt>
                <c:pt idx="3">
                  <c:v>54</c:v>
                </c:pt>
                <c:pt idx="4">
                  <c:v>48</c:v>
                </c:pt>
                <c:pt idx="5">
                  <c:v>54</c:v>
                </c:pt>
                <c:pt idx="6">
                  <c:v>54</c:v>
                </c:pt>
                <c:pt idx="7">
                  <c:v>60</c:v>
                </c:pt>
                <c:pt idx="8">
                  <c:v>60</c:v>
                </c:pt>
                <c:pt idx="9">
                  <c:v>58</c:v>
                </c:pt>
                <c:pt idx="10">
                  <c:v>66</c:v>
                </c:pt>
              </c:numCache>
            </c:numRef>
          </c:yVal>
          <c:smooth val="1"/>
          <c:extLst>
            <c:ext xmlns:c16="http://schemas.microsoft.com/office/drawing/2014/chart" uri="{C3380CC4-5D6E-409C-BE32-E72D297353CC}">
              <c16:uniqueId val="{00000004-EBC9-4845-BD63-B752FD571600}"/>
            </c:ext>
          </c:extLst>
        </c:ser>
        <c:ser>
          <c:idx val="1"/>
          <c:order val="1"/>
          <c:tx>
            <c:strRef>
              <c:f>'Debbie Lane Estate Data'!$C$16</c:f>
              <c:strCache>
                <c:ptCount val="1"/>
                <c:pt idx="0">
                  <c:v>East MW</c:v>
                </c:pt>
              </c:strCache>
            </c:strRef>
          </c:tx>
          <c:spPr>
            <a:ln w="22225" cap="rnd">
              <a:solidFill>
                <a:schemeClr val="accent2"/>
              </a:solidFill>
            </a:ln>
            <a:effectLst>
              <a:glow rad="139700">
                <a:schemeClr val="accent2">
                  <a:satMod val="175000"/>
                  <a:alpha val="14000"/>
                </a:schemeClr>
              </a:glow>
            </a:effectLst>
          </c:spPr>
          <c:marker>
            <c:symbol val="circle"/>
            <c:size val="3"/>
            <c:spPr>
              <a:solidFill>
                <a:schemeClr val="accent2">
                  <a:lumMod val="60000"/>
                  <a:lumOff val="40000"/>
                </a:schemeClr>
              </a:solidFill>
              <a:ln>
                <a:noFill/>
              </a:ln>
              <a:effectLst>
                <a:glow rad="63500">
                  <a:schemeClr val="accent2">
                    <a:satMod val="175000"/>
                    <a:alpha val="25000"/>
                  </a:schemeClr>
                </a:glow>
              </a:effectLst>
            </c:spPr>
          </c:marker>
          <c:dPt>
            <c:idx val="1"/>
            <c:marker>
              <c:symbol val="circle"/>
              <c:size val="3"/>
              <c:spPr>
                <a:solidFill>
                  <a:schemeClr val="accent2">
                    <a:lumMod val="60000"/>
                    <a:lumOff val="40000"/>
                  </a:schemeClr>
                </a:solidFill>
                <a:ln>
                  <a:noFill/>
                </a:ln>
                <a:effectLst>
                  <a:glow rad="63500">
                    <a:schemeClr val="accent2">
                      <a:satMod val="175000"/>
                      <a:alpha val="25000"/>
                    </a:schemeClr>
                  </a:glow>
                </a:effectLst>
              </c:spPr>
            </c:marker>
            <c:bubble3D val="0"/>
            <c:extLst>
              <c:ext xmlns:c16="http://schemas.microsoft.com/office/drawing/2014/chart" uri="{C3380CC4-5D6E-409C-BE32-E72D297353CC}">
                <c16:uniqueId val="{00000005-EBC9-4845-BD63-B752FD571600}"/>
              </c:ext>
            </c:extLst>
          </c:dPt>
          <c:dPt>
            <c:idx val="2"/>
            <c:marker>
              <c:symbol val="circle"/>
              <c:size val="3"/>
              <c:spPr>
                <a:solidFill>
                  <a:schemeClr val="accent2">
                    <a:lumMod val="60000"/>
                    <a:lumOff val="40000"/>
                  </a:schemeClr>
                </a:solidFill>
                <a:ln>
                  <a:noFill/>
                </a:ln>
                <a:effectLst>
                  <a:glow rad="63500">
                    <a:schemeClr val="accent2">
                      <a:satMod val="175000"/>
                      <a:alpha val="25000"/>
                    </a:schemeClr>
                  </a:glow>
                </a:effectLst>
              </c:spPr>
            </c:marker>
            <c:bubble3D val="0"/>
            <c:extLst>
              <c:ext xmlns:c16="http://schemas.microsoft.com/office/drawing/2014/chart" uri="{C3380CC4-5D6E-409C-BE32-E72D297353CC}">
                <c16:uniqueId val="{00000006-EBC9-4845-BD63-B752FD571600}"/>
              </c:ext>
            </c:extLst>
          </c:dPt>
          <c:dPt>
            <c:idx val="3"/>
            <c:marker>
              <c:symbol val="circle"/>
              <c:size val="3"/>
              <c:spPr>
                <a:solidFill>
                  <a:schemeClr val="accent2">
                    <a:lumMod val="60000"/>
                    <a:lumOff val="40000"/>
                  </a:schemeClr>
                </a:solidFill>
                <a:ln>
                  <a:noFill/>
                </a:ln>
                <a:effectLst>
                  <a:glow rad="63500">
                    <a:schemeClr val="accent2">
                      <a:satMod val="175000"/>
                      <a:alpha val="25000"/>
                    </a:schemeClr>
                  </a:glow>
                </a:effectLst>
              </c:spPr>
            </c:marker>
            <c:bubble3D val="0"/>
            <c:extLst>
              <c:ext xmlns:c16="http://schemas.microsoft.com/office/drawing/2014/chart" uri="{C3380CC4-5D6E-409C-BE32-E72D297353CC}">
                <c16:uniqueId val="{00000007-EBC9-4845-BD63-B752FD571600}"/>
              </c:ext>
            </c:extLst>
          </c:dPt>
          <c:xVal>
            <c:numRef>
              <c:f>'Debbie Lane Estate Data'!$A$34:$A$44</c:f>
              <c:numCache>
                <c:formatCode>m/d/yyyy</c:formatCode>
                <c:ptCount val="11"/>
                <c:pt idx="0">
                  <c:v>44743</c:v>
                </c:pt>
                <c:pt idx="1">
                  <c:v>44750</c:v>
                </c:pt>
                <c:pt idx="2">
                  <c:v>44755</c:v>
                </c:pt>
                <c:pt idx="3">
                  <c:v>44759</c:v>
                </c:pt>
                <c:pt idx="4">
                  <c:v>44766</c:v>
                </c:pt>
                <c:pt idx="5">
                  <c:v>44773</c:v>
                </c:pt>
                <c:pt idx="6">
                  <c:v>44780</c:v>
                </c:pt>
                <c:pt idx="7">
                  <c:v>44787</c:v>
                </c:pt>
                <c:pt idx="8">
                  <c:v>44794</c:v>
                </c:pt>
                <c:pt idx="9">
                  <c:v>44801</c:v>
                </c:pt>
                <c:pt idx="10">
                  <c:v>44808</c:v>
                </c:pt>
              </c:numCache>
            </c:numRef>
          </c:xVal>
          <c:yVal>
            <c:numRef>
              <c:f>'Debbie Lane Estate Data'!$C$34:$C$44</c:f>
              <c:numCache>
                <c:formatCode>General</c:formatCode>
                <c:ptCount val="11"/>
                <c:pt idx="0">
                  <c:v>72</c:v>
                </c:pt>
                <c:pt idx="1">
                  <c:v>36</c:v>
                </c:pt>
                <c:pt idx="2">
                  <c:v>36</c:v>
                </c:pt>
                <c:pt idx="3">
                  <c:v>36</c:v>
                </c:pt>
                <c:pt idx="4">
                  <c:v>42</c:v>
                </c:pt>
                <c:pt idx="5">
                  <c:v>42</c:v>
                </c:pt>
                <c:pt idx="6">
                  <c:v>42</c:v>
                </c:pt>
                <c:pt idx="7">
                  <c:v>48</c:v>
                </c:pt>
                <c:pt idx="8">
                  <c:v>48</c:v>
                </c:pt>
                <c:pt idx="9">
                  <c:v>48</c:v>
                </c:pt>
                <c:pt idx="10">
                  <c:v>48</c:v>
                </c:pt>
              </c:numCache>
            </c:numRef>
          </c:yVal>
          <c:smooth val="1"/>
          <c:extLst>
            <c:ext xmlns:c16="http://schemas.microsoft.com/office/drawing/2014/chart" uri="{C3380CC4-5D6E-409C-BE32-E72D297353CC}">
              <c16:uniqueId val="{00000008-EBC9-4845-BD63-B752FD571600}"/>
            </c:ext>
          </c:extLst>
        </c:ser>
        <c:ser>
          <c:idx val="2"/>
          <c:order val="2"/>
          <c:tx>
            <c:strRef>
              <c:f>'Debbie Lane Estate Data'!$E$33</c:f>
              <c:strCache>
                <c:ptCount val="1"/>
                <c:pt idx="0">
                  <c:v>NGW 6 Week</c:v>
                </c:pt>
              </c:strCache>
            </c:strRef>
          </c:tx>
          <c:spPr>
            <a:ln w="22225" cap="rnd">
              <a:solidFill>
                <a:schemeClr val="accent3"/>
              </a:solidFill>
            </a:ln>
            <a:effectLst>
              <a:glow rad="139700">
                <a:schemeClr val="accent3">
                  <a:satMod val="175000"/>
                  <a:alpha val="14000"/>
                </a:schemeClr>
              </a:glow>
            </a:effectLst>
          </c:spPr>
          <c:marker>
            <c:symbol val="none"/>
          </c:marker>
          <c:xVal>
            <c:numRef>
              <c:f>'Debbie Lane Estate Data'!$A$34:$A$44</c:f>
              <c:numCache>
                <c:formatCode>m/d/yyyy</c:formatCode>
                <c:ptCount val="11"/>
                <c:pt idx="0">
                  <c:v>44743</c:v>
                </c:pt>
                <c:pt idx="1">
                  <c:v>44750</c:v>
                </c:pt>
                <c:pt idx="2">
                  <c:v>44755</c:v>
                </c:pt>
                <c:pt idx="3">
                  <c:v>44759</c:v>
                </c:pt>
                <c:pt idx="4">
                  <c:v>44766</c:v>
                </c:pt>
                <c:pt idx="5">
                  <c:v>44773</c:v>
                </c:pt>
                <c:pt idx="6">
                  <c:v>44780</c:v>
                </c:pt>
                <c:pt idx="7">
                  <c:v>44787</c:v>
                </c:pt>
                <c:pt idx="8">
                  <c:v>44794</c:v>
                </c:pt>
                <c:pt idx="9">
                  <c:v>44801</c:v>
                </c:pt>
                <c:pt idx="10">
                  <c:v>44808</c:v>
                </c:pt>
              </c:numCache>
            </c:numRef>
          </c:xVal>
          <c:yVal>
            <c:numRef>
              <c:f>'Debbie Lane Estate Data'!$E$34:$E$44</c:f>
              <c:numCache>
                <c:formatCode>General</c:formatCode>
                <c:ptCount val="11"/>
                <c:pt idx="0">
                  <c:v>54</c:v>
                </c:pt>
                <c:pt idx="1">
                  <c:v>54</c:v>
                </c:pt>
                <c:pt idx="2">
                  <c:v>54</c:v>
                </c:pt>
                <c:pt idx="3">
                  <c:v>54</c:v>
                </c:pt>
                <c:pt idx="4">
                  <c:v>54</c:v>
                </c:pt>
                <c:pt idx="5">
                  <c:v>54</c:v>
                </c:pt>
                <c:pt idx="6">
                  <c:v>54</c:v>
                </c:pt>
                <c:pt idx="7">
                  <c:v>54</c:v>
                </c:pt>
                <c:pt idx="8">
                  <c:v>54</c:v>
                </c:pt>
                <c:pt idx="9">
                  <c:v>54</c:v>
                </c:pt>
                <c:pt idx="10">
                  <c:v>54</c:v>
                </c:pt>
              </c:numCache>
            </c:numRef>
          </c:yVal>
          <c:smooth val="1"/>
          <c:extLst>
            <c:ext xmlns:c16="http://schemas.microsoft.com/office/drawing/2014/chart" uri="{C3380CC4-5D6E-409C-BE32-E72D297353CC}">
              <c16:uniqueId val="{00000009-EBC9-4845-BD63-B752FD571600}"/>
            </c:ext>
          </c:extLst>
        </c:ser>
        <c:ser>
          <c:idx val="3"/>
          <c:order val="3"/>
          <c:tx>
            <c:strRef>
              <c:f>'Debbie Lane Estate Data'!$F$33</c:f>
              <c:strCache>
                <c:ptCount val="1"/>
                <c:pt idx="0">
                  <c:v>NGW 6 Week</c:v>
                </c:pt>
              </c:strCache>
            </c:strRef>
          </c:tx>
          <c:spPr>
            <a:ln w="22225" cap="rnd">
              <a:solidFill>
                <a:schemeClr val="accent4"/>
              </a:solidFill>
            </a:ln>
            <a:effectLst>
              <a:glow rad="139700">
                <a:schemeClr val="accent4">
                  <a:satMod val="175000"/>
                  <a:alpha val="14000"/>
                </a:schemeClr>
              </a:glow>
            </a:effectLst>
          </c:spPr>
          <c:marker>
            <c:symbol val="none"/>
          </c:marker>
          <c:xVal>
            <c:numRef>
              <c:f>'Debbie Lane Estate Data'!$A$34:$A$44</c:f>
              <c:numCache>
                <c:formatCode>m/d/yyyy</c:formatCode>
                <c:ptCount val="11"/>
                <c:pt idx="0">
                  <c:v>44743</c:v>
                </c:pt>
                <c:pt idx="1">
                  <c:v>44750</c:v>
                </c:pt>
                <c:pt idx="2">
                  <c:v>44755</c:v>
                </c:pt>
                <c:pt idx="3">
                  <c:v>44759</c:v>
                </c:pt>
                <c:pt idx="4">
                  <c:v>44766</c:v>
                </c:pt>
                <c:pt idx="5">
                  <c:v>44773</c:v>
                </c:pt>
                <c:pt idx="6">
                  <c:v>44780</c:v>
                </c:pt>
                <c:pt idx="7">
                  <c:v>44787</c:v>
                </c:pt>
                <c:pt idx="8">
                  <c:v>44794</c:v>
                </c:pt>
                <c:pt idx="9">
                  <c:v>44801</c:v>
                </c:pt>
                <c:pt idx="10">
                  <c:v>44808</c:v>
                </c:pt>
              </c:numCache>
            </c:numRef>
          </c:xVal>
          <c:yVal>
            <c:numRef>
              <c:f>'Debbie Lane Estate Data'!$F$34:$F$44</c:f>
              <c:numCache>
                <c:formatCode>General</c:formatCode>
                <c:ptCount val="11"/>
                <c:pt idx="0">
                  <c:v>42</c:v>
                </c:pt>
                <c:pt idx="1">
                  <c:v>42</c:v>
                </c:pt>
                <c:pt idx="2">
                  <c:v>42</c:v>
                </c:pt>
                <c:pt idx="3">
                  <c:v>42</c:v>
                </c:pt>
                <c:pt idx="4">
                  <c:v>42</c:v>
                </c:pt>
                <c:pt idx="5">
                  <c:v>42</c:v>
                </c:pt>
                <c:pt idx="6">
                  <c:v>42</c:v>
                </c:pt>
                <c:pt idx="7">
                  <c:v>42</c:v>
                </c:pt>
                <c:pt idx="8">
                  <c:v>42</c:v>
                </c:pt>
                <c:pt idx="9">
                  <c:v>42</c:v>
                </c:pt>
                <c:pt idx="10">
                  <c:v>42</c:v>
                </c:pt>
              </c:numCache>
            </c:numRef>
          </c:yVal>
          <c:smooth val="1"/>
          <c:extLst>
            <c:ext xmlns:c16="http://schemas.microsoft.com/office/drawing/2014/chart" uri="{C3380CC4-5D6E-409C-BE32-E72D297353CC}">
              <c16:uniqueId val="{0000000A-EBC9-4845-BD63-B752FD571600}"/>
            </c:ext>
          </c:extLst>
        </c:ser>
        <c:dLbls>
          <c:showLegendKey val="0"/>
          <c:showVal val="0"/>
          <c:showCatName val="0"/>
          <c:showSerName val="0"/>
          <c:showPercent val="0"/>
          <c:showBubbleSize val="0"/>
        </c:dLbls>
        <c:axId val="877415135"/>
        <c:axId val="877441759"/>
      </c:scatterChart>
      <c:valAx>
        <c:axId val="877415135"/>
        <c:scaling>
          <c:orientation val="minMax"/>
        </c:scaling>
        <c:delete val="0"/>
        <c:axPos val="t"/>
        <c:majorGridlines>
          <c:spPr>
            <a:ln w="9525" cap="flat" cmpd="sng" algn="ctr">
              <a:solidFill>
                <a:schemeClr val="dk1">
                  <a:lumMod val="65000"/>
                  <a:lumOff val="35000"/>
                  <a:alpha val="75000"/>
                </a:schemeClr>
              </a:solidFill>
              <a:round/>
            </a:ln>
            <a:effectLst/>
          </c:spPr>
        </c:majorGridlines>
        <c:numFmt formatCode="m/d/yyyy" sourceLinked="1"/>
        <c:majorTickMark val="none"/>
        <c:minorTickMark val="none"/>
        <c:tickLblPos val="high"/>
        <c:spPr>
          <a:noFill/>
          <a:ln w="9525" cap="flat" cmpd="sng" algn="ctr">
            <a:solidFill>
              <a:schemeClr val="lt1">
                <a:lumMod val="50000"/>
              </a:schemeClr>
            </a:solidFill>
            <a:round/>
          </a:ln>
          <a:effectLst/>
        </c:spPr>
        <c:txPr>
          <a:bodyPr rot="-2580000" spcFirstLastPara="1" vertOverflow="ellipsis"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877441759"/>
        <c:crosses val="autoZero"/>
        <c:crossBetween val="midCat"/>
      </c:valAx>
      <c:valAx>
        <c:axId val="877441759"/>
        <c:scaling>
          <c:orientation val="maxMin"/>
        </c:scaling>
        <c:delete val="0"/>
        <c:axPos val="l"/>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877415135"/>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0.13285</cdr:x>
      <cdr:y>0.40605</cdr:y>
    </cdr:from>
    <cdr:to>
      <cdr:x>0.35505</cdr:x>
      <cdr:y>0.68086</cdr:y>
    </cdr:to>
    <cdr:sp macro="" textlink="">
      <cdr:nvSpPr>
        <cdr:cNvPr id="2" name="TextBox 1">
          <a:extLst xmlns:a="http://schemas.openxmlformats.org/drawingml/2006/main">
            <a:ext uri="{FF2B5EF4-FFF2-40B4-BE49-F238E27FC236}">
              <a16:creationId xmlns:a16="http://schemas.microsoft.com/office/drawing/2014/main" id="{FC929EC5-C70A-4531-BDC5-0F02C641E2C8}"/>
            </a:ext>
          </a:extLst>
        </cdr:cNvPr>
        <cdr:cNvSpPr txBox="1"/>
      </cdr:nvSpPr>
      <cdr:spPr>
        <a:xfrm xmlns:a="http://schemas.openxmlformats.org/drawingml/2006/main">
          <a:off x="677466" y="1287445"/>
          <a:ext cx="1133045" cy="8713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solidFill>
                <a:schemeClr val="accent1"/>
              </a:solidFill>
            </a:rPr>
            <a:t>West</a:t>
          </a:r>
        </a:p>
        <a:p xmlns:a="http://schemas.openxmlformats.org/drawingml/2006/main">
          <a:r>
            <a:rPr lang="en-US" sz="1400" b="1" dirty="0">
              <a:solidFill>
                <a:schemeClr val="accent1"/>
              </a:solidFill>
            </a:rPr>
            <a:t>NGW 54"</a:t>
          </a:r>
        </a:p>
        <a:p xmlns:a="http://schemas.openxmlformats.org/drawingml/2006/main">
          <a:r>
            <a:rPr lang="en-US" sz="1400" b="1" dirty="0">
              <a:solidFill>
                <a:schemeClr val="accent1"/>
              </a:solidFill>
            </a:rPr>
            <a:t>SGW 48"</a:t>
          </a:r>
        </a:p>
      </cdr:txBody>
    </cdr:sp>
  </cdr:relSizeAnchor>
  <cdr:relSizeAnchor xmlns:cdr="http://schemas.openxmlformats.org/drawingml/2006/chartDrawing">
    <cdr:from>
      <cdr:x>0.65412</cdr:x>
      <cdr:y>0.53387</cdr:y>
    </cdr:from>
    <cdr:to>
      <cdr:x>0.89121</cdr:x>
      <cdr:y>0.83874</cdr:y>
    </cdr:to>
    <cdr:sp macro="" textlink="">
      <cdr:nvSpPr>
        <cdr:cNvPr id="3" name="TextBox 2">
          <a:extLst xmlns:a="http://schemas.openxmlformats.org/drawingml/2006/main">
            <a:ext uri="{FF2B5EF4-FFF2-40B4-BE49-F238E27FC236}">
              <a16:creationId xmlns:a16="http://schemas.microsoft.com/office/drawing/2014/main" id="{5D8C5403-36D3-4732-8C8F-9B124F6126C8}"/>
            </a:ext>
          </a:extLst>
        </cdr:cNvPr>
        <cdr:cNvSpPr txBox="1"/>
      </cdr:nvSpPr>
      <cdr:spPr>
        <a:xfrm xmlns:a="http://schemas.openxmlformats.org/drawingml/2006/main">
          <a:off x="3335544" y="1692745"/>
          <a:ext cx="1209023" cy="9666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solidFill>
                <a:schemeClr val="accent2"/>
              </a:solidFill>
            </a:rPr>
            <a:t>East</a:t>
          </a:r>
        </a:p>
        <a:p xmlns:a="http://schemas.openxmlformats.org/drawingml/2006/main">
          <a:r>
            <a:rPr lang="en-US" sz="1400" b="1" dirty="0">
              <a:solidFill>
                <a:schemeClr val="accent2"/>
              </a:solidFill>
            </a:rPr>
            <a:t>NGW 42"</a:t>
          </a:r>
        </a:p>
        <a:p xmlns:a="http://schemas.openxmlformats.org/drawingml/2006/main">
          <a:r>
            <a:rPr lang="en-US" sz="1400" b="1" dirty="0">
              <a:solidFill>
                <a:schemeClr val="accent2"/>
              </a:solidFill>
            </a:rPr>
            <a:t>SGW 36"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FF7ED-F5DD-4980-9A4F-65201444F099}"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E415CE-230C-4237-B932-75E125D94D6C}" type="slidenum">
              <a:rPr lang="en-US" smtClean="0"/>
              <a:t>‹#›</a:t>
            </a:fld>
            <a:endParaRPr lang="en-US"/>
          </a:p>
        </p:txBody>
      </p:sp>
    </p:spTree>
    <p:extLst>
      <p:ext uri="{BB962C8B-B14F-4D97-AF65-F5344CB8AC3E}">
        <p14:creationId xmlns:p14="http://schemas.microsoft.com/office/powerpoint/2010/main" val="487184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E415CE-230C-4237-B932-75E125D94D6C}" type="slidenum">
              <a:rPr lang="en-US" smtClean="0"/>
              <a:t>17</a:t>
            </a:fld>
            <a:endParaRPr lang="en-US"/>
          </a:p>
        </p:txBody>
      </p:sp>
    </p:spTree>
    <p:extLst>
      <p:ext uri="{BB962C8B-B14F-4D97-AF65-F5344CB8AC3E}">
        <p14:creationId xmlns:p14="http://schemas.microsoft.com/office/powerpoint/2010/main" val="4263685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4/27/2026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07089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4/27/2026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12859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4/27/2026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2243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4/27/2026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27570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4/27/2026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68514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4/27/2026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11223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4/27/2026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82774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4/27/2026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89308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4/27/2026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33210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4/27/2026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54154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4/27/2026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01083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4/27/2026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9562538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emf"/><Relationship Id="rId9"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5473D2-DD46-DFAF-84EC-264D6CE58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EFF4FB-B6C9-88E1-3B9E-3AC145A03106}"/>
              </a:ext>
            </a:extLst>
          </p:cNvPr>
          <p:cNvSpPr>
            <a:spLocks noGrp="1"/>
          </p:cNvSpPr>
          <p:nvPr>
            <p:ph type="ctrTitle"/>
          </p:nvPr>
        </p:nvSpPr>
        <p:spPr>
          <a:xfrm>
            <a:off x="7669485" y="-87590"/>
            <a:ext cx="3788767" cy="2811737"/>
          </a:xfrm>
        </p:spPr>
        <p:txBody>
          <a:bodyPr>
            <a:normAutofit/>
          </a:bodyPr>
          <a:lstStyle/>
          <a:p>
            <a:pPr algn="l"/>
            <a:r>
              <a:rPr lang="en-US" sz="4400" dirty="0"/>
              <a:t>2026 Installer refresher</a:t>
            </a:r>
            <a:br>
              <a:rPr lang="en-US" sz="4400" dirty="0"/>
            </a:br>
            <a:r>
              <a:rPr lang="en-US" sz="4400" dirty="0"/>
              <a:t>class</a:t>
            </a:r>
          </a:p>
        </p:txBody>
      </p:sp>
      <p:sp>
        <p:nvSpPr>
          <p:cNvPr id="3" name="Subtitle 2">
            <a:extLst>
              <a:ext uri="{FF2B5EF4-FFF2-40B4-BE49-F238E27FC236}">
                <a16:creationId xmlns:a16="http://schemas.microsoft.com/office/drawing/2014/main" id="{919A007C-3097-0D9A-51DF-19E0157C500B}"/>
              </a:ext>
            </a:extLst>
          </p:cNvPr>
          <p:cNvSpPr>
            <a:spLocks noGrp="1"/>
          </p:cNvSpPr>
          <p:nvPr>
            <p:ph type="subTitle" idx="1"/>
          </p:nvPr>
        </p:nvSpPr>
        <p:spPr>
          <a:xfrm>
            <a:off x="7596507" y="3655366"/>
            <a:ext cx="3614857" cy="1319951"/>
          </a:xfrm>
        </p:spPr>
        <p:txBody>
          <a:bodyPr>
            <a:normAutofit/>
          </a:bodyPr>
          <a:lstStyle/>
          <a:p>
            <a:pPr algn="l"/>
            <a:r>
              <a:rPr lang="en-US" dirty="0"/>
              <a:t>Ground Water Monitoring</a:t>
            </a:r>
          </a:p>
          <a:p>
            <a:pPr algn="l"/>
            <a:r>
              <a:rPr lang="en-US" dirty="0"/>
              <a:t>Extra Drainrock Trench</a:t>
            </a:r>
          </a:p>
          <a:p>
            <a:pPr algn="l"/>
            <a:r>
              <a:rPr lang="en-US" dirty="0"/>
              <a:t>Intrenched Sand Filter</a:t>
            </a:r>
          </a:p>
        </p:txBody>
      </p:sp>
      <p:pic>
        <p:nvPicPr>
          <p:cNvPr id="4" name="Picture 3">
            <a:extLst>
              <a:ext uri="{FF2B5EF4-FFF2-40B4-BE49-F238E27FC236}">
                <a16:creationId xmlns:a16="http://schemas.microsoft.com/office/drawing/2014/main" id="{04A33C2C-F9AE-ABB1-ED6B-BC0827CF39F4}"/>
              </a:ext>
            </a:extLst>
          </p:cNvPr>
          <p:cNvPicPr>
            <a:picLocks noChangeAspect="1"/>
          </p:cNvPicPr>
          <p:nvPr/>
        </p:nvPicPr>
        <p:blipFill>
          <a:blip r:embed="rId2">
            <a:extLst>
              <a:ext uri="{28A0092B-C50C-407E-A947-70E740481C1C}">
                <a14:useLocalDpi xmlns:a14="http://schemas.microsoft.com/office/drawing/2010/main" val="0"/>
              </a:ext>
            </a:extLst>
          </a:blip>
          <a:srcRect l="15102" r="15102"/>
          <a:stretch/>
        </p:blipFill>
        <p:spPr>
          <a:xfrm rot="5400000">
            <a:off x="2" y="10"/>
            <a:ext cx="7367752" cy="6857990"/>
          </a:xfrm>
          <a:prstGeom prst="rect">
            <a:avLst/>
          </a:prstGeom>
        </p:spPr>
      </p:pic>
    </p:spTree>
    <p:extLst>
      <p:ext uri="{BB962C8B-B14F-4D97-AF65-F5344CB8AC3E}">
        <p14:creationId xmlns:p14="http://schemas.microsoft.com/office/powerpoint/2010/main" val="3751482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16C93-806D-3B4D-C810-2F47EFC2572C}"/>
              </a:ext>
            </a:extLst>
          </p:cNvPr>
          <p:cNvSpPr>
            <a:spLocks noGrp="1"/>
          </p:cNvSpPr>
          <p:nvPr>
            <p:ph type="title"/>
          </p:nvPr>
        </p:nvSpPr>
        <p:spPr/>
        <p:txBody>
          <a:bodyPr/>
          <a:lstStyle/>
          <a:p>
            <a:r>
              <a:rPr lang="en-US" dirty="0"/>
              <a:t>Primary usage is to help fit septic footprint</a:t>
            </a:r>
          </a:p>
        </p:txBody>
      </p:sp>
      <p:sp>
        <p:nvSpPr>
          <p:cNvPr id="6" name="TextBox 5">
            <a:extLst>
              <a:ext uri="{FF2B5EF4-FFF2-40B4-BE49-F238E27FC236}">
                <a16:creationId xmlns:a16="http://schemas.microsoft.com/office/drawing/2014/main" id="{2B62533E-5BB3-26A7-5DEF-E52A8FF6F1B5}"/>
              </a:ext>
            </a:extLst>
          </p:cNvPr>
          <p:cNvSpPr txBox="1"/>
          <p:nvPr/>
        </p:nvSpPr>
        <p:spPr>
          <a:xfrm>
            <a:off x="0" y="1309251"/>
            <a:ext cx="6022108" cy="2092881"/>
          </a:xfrm>
          <a:prstGeom prst="rect">
            <a:avLst/>
          </a:prstGeom>
          <a:noFill/>
          <a:ln>
            <a:solidFill>
              <a:schemeClr val="tx1"/>
            </a:solidFill>
          </a:ln>
        </p:spPr>
        <p:txBody>
          <a:bodyPr wrap="square" rtlCol="0">
            <a:spAutoFit/>
          </a:bodyPr>
          <a:lstStyle/>
          <a:p>
            <a:pPr algn="ctr"/>
            <a:r>
              <a:rPr lang="en-US" sz="2000" b="1" dirty="0">
                <a:solidFill>
                  <a:schemeClr val="bg2">
                    <a:lumMod val="25000"/>
                  </a:schemeClr>
                </a:solidFill>
              </a:rPr>
              <a:t>Onsite Test Hole soils profile:</a:t>
            </a:r>
          </a:p>
          <a:p>
            <a:pPr algn="ctr"/>
            <a:endParaRPr lang="en-US" sz="2000" b="1" dirty="0">
              <a:solidFill>
                <a:schemeClr val="bg2">
                  <a:lumMod val="25000"/>
                </a:schemeClr>
              </a:solidFill>
            </a:endParaRPr>
          </a:p>
          <a:p>
            <a:pPr algn="ctr"/>
            <a:r>
              <a:rPr lang="en-US" sz="2400" b="1" dirty="0">
                <a:solidFill>
                  <a:schemeClr val="bg2">
                    <a:lumMod val="25000"/>
                  </a:schemeClr>
                </a:solidFill>
              </a:rPr>
              <a:t>0-5.5   C1   silty clay</a:t>
            </a:r>
          </a:p>
          <a:p>
            <a:pPr algn="ctr"/>
            <a:r>
              <a:rPr lang="en-US" sz="2400" b="1" dirty="0">
                <a:solidFill>
                  <a:schemeClr val="bg2">
                    <a:lumMod val="25000"/>
                  </a:schemeClr>
                </a:solidFill>
              </a:rPr>
              <a:t>5.5-10   A1   sand </a:t>
            </a:r>
          </a:p>
          <a:p>
            <a:pPr algn="ctr"/>
            <a:r>
              <a:rPr lang="en-US" sz="2400" b="1" dirty="0">
                <a:solidFill>
                  <a:schemeClr val="bg2">
                    <a:lumMod val="25000"/>
                  </a:schemeClr>
                </a:solidFill>
              </a:rPr>
              <a:t>with &gt;60% rock</a:t>
            </a:r>
          </a:p>
          <a:p>
            <a:pPr algn="ctr"/>
            <a:endParaRPr lang="en-US" dirty="0"/>
          </a:p>
        </p:txBody>
      </p:sp>
      <p:sp>
        <p:nvSpPr>
          <p:cNvPr id="7" name="TextBox 6">
            <a:extLst>
              <a:ext uri="{FF2B5EF4-FFF2-40B4-BE49-F238E27FC236}">
                <a16:creationId xmlns:a16="http://schemas.microsoft.com/office/drawing/2014/main" id="{013EDD4D-7F28-C7C3-C199-8CE822E5797B}"/>
              </a:ext>
            </a:extLst>
          </p:cNvPr>
          <p:cNvSpPr txBox="1"/>
          <p:nvPr/>
        </p:nvSpPr>
        <p:spPr>
          <a:xfrm>
            <a:off x="7134783" y="4088878"/>
            <a:ext cx="4793580" cy="2677656"/>
          </a:xfrm>
          <a:prstGeom prst="rect">
            <a:avLst/>
          </a:prstGeom>
          <a:noFill/>
          <a:ln>
            <a:solidFill>
              <a:schemeClr val="tx1"/>
            </a:solidFill>
          </a:ln>
        </p:spPr>
        <p:txBody>
          <a:bodyPr wrap="square" rtlCol="0">
            <a:spAutoFit/>
          </a:bodyPr>
          <a:lstStyle/>
          <a:p>
            <a:r>
              <a:rPr lang="en-US" sz="2800" b="1" dirty="0"/>
              <a:t>Septic Application:</a:t>
            </a:r>
          </a:p>
          <a:p>
            <a:r>
              <a:rPr lang="en-US" sz="2800" dirty="0"/>
              <a:t>5 bed residential home</a:t>
            </a:r>
          </a:p>
          <a:p>
            <a:r>
              <a:rPr lang="en-US" sz="2800" dirty="0"/>
              <a:t>350 gpd</a:t>
            </a:r>
          </a:p>
          <a:p>
            <a:r>
              <a:rPr lang="en-US" sz="2800" dirty="0"/>
              <a:t>C1 soil is 0.3 application rate</a:t>
            </a:r>
          </a:p>
          <a:p>
            <a:r>
              <a:rPr lang="en-US" sz="2800" dirty="0"/>
              <a:t>= </a:t>
            </a:r>
            <a:r>
              <a:rPr lang="en-US" sz="2800" dirty="0">
                <a:highlight>
                  <a:srgbClr val="FFFF00"/>
                </a:highlight>
              </a:rPr>
              <a:t>1167 sq ft drainfield area</a:t>
            </a:r>
          </a:p>
        </p:txBody>
      </p:sp>
      <p:pic>
        <p:nvPicPr>
          <p:cNvPr id="4" name="Picture 3">
            <a:extLst>
              <a:ext uri="{FF2B5EF4-FFF2-40B4-BE49-F238E27FC236}">
                <a16:creationId xmlns:a16="http://schemas.microsoft.com/office/drawing/2014/main" id="{28CEC4D9-616D-0CF7-3D66-39AAEE03F5D7}"/>
              </a:ext>
            </a:extLst>
          </p:cNvPr>
          <p:cNvPicPr>
            <a:picLocks noChangeAspect="1"/>
          </p:cNvPicPr>
          <p:nvPr/>
        </p:nvPicPr>
        <p:blipFill>
          <a:blip r:embed="rId2">
            <a:alphaModFix amt="73000"/>
            <a:extLst>
              <a:ext uri="{28A0092B-C50C-407E-A947-70E740481C1C}">
                <a14:useLocalDpi xmlns:a14="http://schemas.microsoft.com/office/drawing/2010/main" val="0"/>
              </a:ext>
            </a:extLst>
          </a:blip>
          <a:stretch>
            <a:fillRect/>
          </a:stretch>
        </p:blipFill>
        <p:spPr>
          <a:xfrm>
            <a:off x="1" y="3429000"/>
            <a:ext cx="6022108" cy="3429000"/>
          </a:xfrm>
          <a:prstGeom prst="rect">
            <a:avLst/>
          </a:prstGeom>
        </p:spPr>
      </p:pic>
      <p:pic>
        <p:nvPicPr>
          <p:cNvPr id="12" name="Picture 11">
            <a:extLst>
              <a:ext uri="{FF2B5EF4-FFF2-40B4-BE49-F238E27FC236}">
                <a16:creationId xmlns:a16="http://schemas.microsoft.com/office/drawing/2014/main" id="{DD98A9EB-EA47-D654-2EC2-0A8632A10785}"/>
              </a:ext>
            </a:extLst>
          </p:cNvPr>
          <p:cNvPicPr>
            <a:picLocks noChangeAspect="1"/>
          </p:cNvPicPr>
          <p:nvPr/>
        </p:nvPicPr>
        <p:blipFill>
          <a:blip r:embed="rId3"/>
          <a:stretch>
            <a:fillRect/>
          </a:stretch>
        </p:blipFill>
        <p:spPr>
          <a:xfrm>
            <a:off x="7134783" y="1114769"/>
            <a:ext cx="4793580" cy="2974109"/>
          </a:xfrm>
          <a:prstGeom prst="rect">
            <a:avLst/>
          </a:prstGeom>
        </p:spPr>
      </p:pic>
    </p:spTree>
    <p:extLst>
      <p:ext uri="{BB962C8B-B14F-4D97-AF65-F5344CB8AC3E}">
        <p14:creationId xmlns:p14="http://schemas.microsoft.com/office/powerpoint/2010/main" val="2419292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17A8A-244A-BC87-E763-ED878AA01D61}"/>
              </a:ext>
            </a:extLst>
          </p:cNvPr>
          <p:cNvSpPr>
            <a:spLocks noGrp="1"/>
          </p:cNvSpPr>
          <p:nvPr>
            <p:ph type="title"/>
          </p:nvPr>
        </p:nvSpPr>
        <p:spPr/>
        <p:txBody>
          <a:bodyPr/>
          <a:lstStyle/>
          <a:p>
            <a:r>
              <a:rPr lang="en-US" dirty="0"/>
              <a:t>Trench Design-</a:t>
            </a:r>
          </a:p>
        </p:txBody>
      </p:sp>
      <p:sp>
        <p:nvSpPr>
          <p:cNvPr id="4" name="TextBox 3">
            <a:extLst>
              <a:ext uri="{FF2B5EF4-FFF2-40B4-BE49-F238E27FC236}">
                <a16:creationId xmlns:a16="http://schemas.microsoft.com/office/drawing/2014/main" id="{75ED604A-EF40-4B64-78CA-01E2968DF163}"/>
              </a:ext>
            </a:extLst>
          </p:cNvPr>
          <p:cNvSpPr txBox="1"/>
          <p:nvPr/>
        </p:nvSpPr>
        <p:spPr>
          <a:xfrm>
            <a:off x="7254856" y="4359815"/>
            <a:ext cx="4793580" cy="2246769"/>
          </a:xfrm>
          <a:prstGeom prst="rect">
            <a:avLst/>
          </a:prstGeom>
          <a:noFill/>
          <a:ln>
            <a:solidFill>
              <a:schemeClr val="tx1"/>
            </a:solidFill>
          </a:ln>
        </p:spPr>
        <p:txBody>
          <a:bodyPr wrap="square" rtlCol="0">
            <a:spAutoFit/>
          </a:bodyPr>
          <a:lstStyle/>
          <a:p>
            <a:r>
              <a:rPr lang="en-US" sz="2800" dirty="0"/>
              <a:t>5 bed residential home</a:t>
            </a:r>
          </a:p>
          <a:p>
            <a:r>
              <a:rPr lang="en-US" sz="2800" dirty="0"/>
              <a:t>350 gpd</a:t>
            </a:r>
          </a:p>
          <a:p>
            <a:r>
              <a:rPr lang="en-US" sz="2800" dirty="0"/>
              <a:t>C1 soil is 0.3 application rate</a:t>
            </a:r>
          </a:p>
          <a:p>
            <a:r>
              <a:rPr lang="en-US" sz="2800" dirty="0"/>
              <a:t>= </a:t>
            </a:r>
            <a:r>
              <a:rPr lang="en-US" sz="2800" dirty="0">
                <a:highlight>
                  <a:srgbClr val="FFFF00"/>
                </a:highlight>
              </a:rPr>
              <a:t>1167 sq ft drainfield area</a:t>
            </a:r>
          </a:p>
        </p:txBody>
      </p:sp>
      <p:sp>
        <p:nvSpPr>
          <p:cNvPr id="5" name="TextBox 4">
            <a:extLst>
              <a:ext uri="{FF2B5EF4-FFF2-40B4-BE49-F238E27FC236}">
                <a16:creationId xmlns:a16="http://schemas.microsoft.com/office/drawing/2014/main" id="{774CCB2A-D808-3A6F-BE97-EA18345752B9}"/>
              </a:ext>
            </a:extLst>
          </p:cNvPr>
          <p:cNvSpPr txBox="1"/>
          <p:nvPr/>
        </p:nvSpPr>
        <p:spPr>
          <a:xfrm>
            <a:off x="193964" y="1274619"/>
            <a:ext cx="6964218" cy="1877437"/>
          </a:xfrm>
          <a:prstGeom prst="rect">
            <a:avLst/>
          </a:prstGeom>
          <a:noFill/>
        </p:spPr>
        <p:txBody>
          <a:bodyPr wrap="square" rtlCol="0">
            <a:spAutoFit/>
          </a:bodyPr>
          <a:lstStyle/>
          <a:p>
            <a:r>
              <a:rPr lang="en-US" sz="2400" dirty="0">
                <a:solidFill>
                  <a:srgbClr val="0070C0"/>
                </a:solidFill>
              </a:rPr>
              <a:t>Using 6-foot-wide trench with Rock and Pipe</a:t>
            </a:r>
          </a:p>
          <a:p>
            <a:endParaRPr lang="en-US" sz="2400" dirty="0">
              <a:solidFill>
                <a:srgbClr val="0070C0"/>
              </a:solidFill>
            </a:endParaRPr>
          </a:p>
          <a:p>
            <a:r>
              <a:rPr lang="en-US" sz="2400" dirty="0">
                <a:solidFill>
                  <a:srgbClr val="0070C0"/>
                </a:solidFill>
              </a:rPr>
              <a:t>Two-  6’ X 98’ Trench</a:t>
            </a:r>
          </a:p>
          <a:p>
            <a:endParaRPr lang="en-US" sz="2400" dirty="0">
              <a:solidFill>
                <a:srgbClr val="0070C0"/>
              </a:solidFill>
            </a:endParaRPr>
          </a:p>
          <a:p>
            <a:r>
              <a:rPr lang="en-US" sz="2000" dirty="0">
                <a:solidFill>
                  <a:srgbClr val="0070C0"/>
                </a:solidFill>
              </a:rPr>
              <a:t>**Overall footprint per system 18’ X 98’ = 1764 sq ft</a:t>
            </a:r>
            <a:endParaRPr lang="en-US" sz="2000" dirty="0"/>
          </a:p>
        </p:txBody>
      </p:sp>
      <p:pic>
        <p:nvPicPr>
          <p:cNvPr id="7" name="Picture 6">
            <a:extLst>
              <a:ext uri="{FF2B5EF4-FFF2-40B4-BE49-F238E27FC236}">
                <a16:creationId xmlns:a16="http://schemas.microsoft.com/office/drawing/2014/main" id="{3A1CCD97-E503-FE35-3CBB-FB8069C03DAB}"/>
              </a:ext>
            </a:extLst>
          </p:cNvPr>
          <p:cNvPicPr>
            <a:picLocks noChangeAspect="1"/>
          </p:cNvPicPr>
          <p:nvPr/>
        </p:nvPicPr>
        <p:blipFill>
          <a:blip r:embed="rId2">
            <a:extLst>
              <a:ext uri="{28A0092B-C50C-407E-A947-70E740481C1C}">
                <a14:useLocalDpi xmlns:a14="http://schemas.microsoft.com/office/drawing/2010/main" val="0"/>
              </a:ext>
            </a:extLst>
          </a:blip>
          <a:srcRect b="9765"/>
          <a:stretch>
            <a:fillRect/>
          </a:stretch>
        </p:blipFill>
        <p:spPr>
          <a:xfrm>
            <a:off x="193963" y="3326476"/>
            <a:ext cx="5467927" cy="3531524"/>
          </a:xfrm>
          <a:prstGeom prst="rect">
            <a:avLst/>
          </a:prstGeom>
        </p:spPr>
      </p:pic>
      <p:pic>
        <p:nvPicPr>
          <p:cNvPr id="9" name="Picture 8">
            <a:extLst>
              <a:ext uri="{FF2B5EF4-FFF2-40B4-BE49-F238E27FC236}">
                <a16:creationId xmlns:a16="http://schemas.microsoft.com/office/drawing/2014/main" id="{3A41B790-5B2B-C1D2-379B-F1AC2BA72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327" y="1"/>
            <a:ext cx="5273963" cy="4094158"/>
          </a:xfrm>
          <a:prstGeom prst="rect">
            <a:avLst/>
          </a:prstGeom>
        </p:spPr>
      </p:pic>
    </p:spTree>
    <p:extLst>
      <p:ext uri="{BB962C8B-B14F-4D97-AF65-F5344CB8AC3E}">
        <p14:creationId xmlns:p14="http://schemas.microsoft.com/office/powerpoint/2010/main" val="2690517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8FE940-215E-38FF-BA8B-17692EB38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7655" y="1"/>
            <a:ext cx="5282704" cy="4100944"/>
          </a:xfrm>
          <a:prstGeom prst="rect">
            <a:avLst/>
          </a:prstGeom>
        </p:spPr>
      </p:pic>
      <p:pic>
        <p:nvPicPr>
          <p:cNvPr id="5" name="Content Placeholder 4">
            <a:extLst>
              <a:ext uri="{FF2B5EF4-FFF2-40B4-BE49-F238E27FC236}">
                <a16:creationId xmlns:a16="http://schemas.microsoft.com/office/drawing/2014/main" id="{7FCCC3C2-7B6F-5319-9A65-031711F0AD8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4567" t="17198"/>
          <a:stretch>
            <a:fillRect/>
          </a:stretch>
        </p:blipFill>
        <p:spPr>
          <a:xfrm>
            <a:off x="207448" y="3626089"/>
            <a:ext cx="3450152" cy="3148923"/>
          </a:xfrm>
          <a:prstGeom prst="rect">
            <a:avLst/>
          </a:prstGeom>
        </p:spPr>
      </p:pic>
      <p:sp>
        <p:nvSpPr>
          <p:cNvPr id="9" name="TextBox 8">
            <a:extLst>
              <a:ext uri="{FF2B5EF4-FFF2-40B4-BE49-F238E27FC236}">
                <a16:creationId xmlns:a16="http://schemas.microsoft.com/office/drawing/2014/main" id="{7A13D002-1F48-5E37-072C-443345102B1D}"/>
              </a:ext>
            </a:extLst>
          </p:cNvPr>
          <p:cNvSpPr txBox="1"/>
          <p:nvPr/>
        </p:nvSpPr>
        <p:spPr>
          <a:xfrm>
            <a:off x="97851" y="160113"/>
            <a:ext cx="6722836" cy="1477328"/>
          </a:xfrm>
          <a:prstGeom prst="rect">
            <a:avLst/>
          </a:prstGeom>
          <a:noFill/>
          <a:ln>
            <a:noFill/>
          </a:ln>
        </p:spPr>
        <p:txBody>
          <a:bodyPr wrap="square" rtlCol="0">
            <a:spAutoFit/>
          </a:bodyPr>
          <a:lstStyle/>
          <a:p>
            <a:r>
              <a:rPr lang="en-US" b="1" dirty="0">
                <a:solidFill>
                  <a:srgbClr val="C00000"/>
                </a:solidFill>
              </a:rPr>
              <a:t>Basic </a:t>
            </a:r>
          </a:p>
          <a:p>
            <a:r>
              <a:rPr lang="en-US" b="1" dirty="0">
                <a:solidFill>
                  <a:srgbClr val="C00000"/>
                </a:solidFill>
              </a:rPr>
              <a:t>Intrench Sand Filter (ISF)</a:t>
            </a:r>
          </a:p>
          <a:p>
            <a:r>
              <a:rPr lang="en-US" b="1" dirty="0">
                <a:solidFill>
                  <a:srgbClr val="C00000"/>
                </a:solidFill>
              </a:rPr>
              <a:t>Permit conditions of approval-</a:t>
            </a:r>
          </a:p>
          <a:p>
            <a:r>
              <a:rPr lang="en-US" b="1" dirty="0">
                <a:solidFill>
                  <a:srgbClr val="C00000"/>
                </a:solidFill>
              </a:rPr>
              <a:t>Excavate to 6-foot depth or as needed to reach sand layer then backfill to at least 4-foot depth and install system</a:t>
            </a:r>
          </a:p>
        </p:txBody>
      </p:sp>
      <p:sp>
        <p:nvSpPr>
          <p:cNvPr id="10" name="TextBox 9">
            <a:extLst>
              <a:ext uri="{FF2B5EF4-FFF2-40B4-BE49-F238E27FC236}">
                <a16:creationId xmlns:a16="http://schemas.microsoft.com/office/drawing/2014/main" id="{A01B2F87-D0D7-C1DC-E041-11420D9D0A84}"/>
              </a:ext>
            </a:extLst>
          </p:cNvPr>
          <p:cNvSpPr txBox="1"/>
          <p:nvPr/>
        </p:nvSpPr>
        <p:spPr>
          <a:xfrm>
            <a:off x="102837" y="1637441"/>
            <a:ext cx="6722836" cy="2246769"/>
          </a:xfrm>
          <a:prstGeom prst="rect">
            <a:avLst/>
          </a:prstGeom>
          <a:noFill/>
          <a:ln>
            <a:noFill/>
          </a:ln>
        </p:spPr>
        <p:txBody>
          <a:bodyPr wrap="square" rtlCol="0">
            <a:spAutoFit/>
          </a:bodyPr>
          <a:lstStyle/>
          <a:p>
            <a:r>
              <a:rPr lang="en-US" sz="2000" dirty="0">
                <a:solidFill>
                  <a:srgbClr val="0070C0"/>
                </a:solidFill>
              </a:rPr>
              <a:t>Using 6-foot-wide trench with Rock and Pipe</a:t>
            </a:r>
          </a:p>
          <a:p>
            <a:endParaRPr lang="en-US" sz="2000" dirty="0">
              <a:solidFill>
                <a:srgbClr val="0070C0"/>
              </a:solidFill>
            </a:endParaRPr>
          </a:p>
          <a:p>
            <a:r>
              <a:rPr lang="en-US" sz="2000" dirty="0">
                <a:solidFill>
                  <a:srgbClr val="0070C0"/>
                </a:solidFill>
              </a:rPr>
              <a:t>ONE- 6’ X 78’ Trench (700 sq ft less)</a:t>
            </a:r>
          </a:p>
          <a:p>
            <a:r>
              <a:rPr lang="en-US" sz="2000" dirty="0">
                <a:solidFill>
                  <a:srgbClr val="0070C0"/>
                </a:solidFill>
              </a:rPr>
              <a:t>with 2 feet of sand ~35 yards sand</a:t>
            </a:r>
          </a:p>
          <a:p>
            <a:endParaRPr lang="en-US" sz="2000" dirty="0">
              <a:solidFill>
                <a:srgbClr val="0070C0"/>
              </a:solidFill>
            </a:endParaRPr>
          </a:p>
          <a:p>
            <a:r>
              <a:rPr lang="en-US" sz="2000" dirty="0">
                <a:solidFill>
                  <a:srgbClr val="0070C0"/>
                </a:solidFill>
              </a:rPr>
              <a:t>Overall footprint for both systems is 1404 sq ft</a:t>
            </a:r>
          </a:p>
          <a:p>
            <a:endParaRPr lang="en-US" sz="2000" dirty="0">
              <a:solidFill>
                <a:srgbClr val="0070C0"/>
              </a:solidFill>
            </a:endParaRPr>
          </a:p>
        </p:txBody>
      </p:sp>
      <p:sp>
        <p:nvSpPr>
          <p:cNvPr id="8" name="TextBox 7">
            <a:extLst>
              <a:ext uri="{FF2B5EF4-FFF2-40B4-BE49-F238E27FC236}">
                <a16:creationId xmlns:a16="http://schemas.microsoft.com/office/drawing/2014/main" id="{4D228785-F1B5-56F1-FF6B-BB693E49D3C2}"/>
              </a:ext>
            </a:extLst>
          </p:cNvPr>
          <p:cNvSpPr txBox="1"/>
          <p:nvPr/>
        </p:nvSpPr>
        <p:spPr>
          <a:xfrm>
            <a:off x="7185891" y="4241898"/>
            <a:ext cx="4937207" cy="2616101"/>
          </a:xfrm>
          <a:prstGeom prst="rect">
            <a:avLst/>
          </a:prstGeom>
          <a:noFill/>
          <a:ln>
            <a:solidFill>
              <a:schemeClr val="tx1"/>
            </a:solidFill>
          </a:ln>
        </p:spPr>
        <p:txBody>
          <a:bodyPr wrap="square" rtlCol="0">
            <a:spAutoFit/>
          </a:bodyPr>
          <a:lstStyle/>
          <a:p>
            <a:r>
              <a:rPr lang="en-US" sz="2800" dirty="0"/>
              <a:t>5 bed residential home</a:t>
            </a:r>
          </a:p>
          <a:p>
            <a:r>
              <a:rPr lang="en-US" sz="2800" dirty="0"/>
              <a:t>350 gpd</a:t>
            </a:r>
          </a:p>
          <a:p>
            <a:r>
              <a:rPr lang="en-US" sz="2800" dirty="0"/>
              <a:t>A1 soil </a:t>
            </a:r>
            <a:r>
              <a:rPr lang="en-US" sz="3200" dirty="0"/>
              <a:t>with</a:t>
            </a:r>
            <a:r>
              <a:rPr lang="en-US" sz="2800" dirty="0"/>
              <a:t> &gt;60% rock</a:t>
            </a:r>
          </a:p>
          <a:p>
            <a:r>
              <a:rPr lang="en-US" sz="2800" dirty="0"/>
              <a:t>is 0.75 application rate</a:t>
            </a:r>
          </a:p>
          <a:p>
            <a:r>
              <a:rPr lang="en-US" sz="2800" dirty="0"/>
              <a:t>= </a:t>
            </a:r>
            <a:r>
              <a:rPr lang="en-US" sz="2800" dirty="0">
                <a:highlight>
                  <a:srgbClr val="FFFF00"/>
                </a:highlight>
              </a:rPr>
              <a:t>467 sq ft drainfield area</a:t>
            </a:r>
          </a:p>
          <a:p>
            <a:endParaRPr lang="en-US" sz="2000" dirty="0"/>
          </a:p>
        </p:txBody>
      </p:sp>
    </p:spTree>
    <p:extLst>
      <p:ext uri="{BB962C8B-B14F-4D97-AF65-F5344CB8AC3E}">
        <p14:creationId xmlns:p14="http://schemas.microsoft.com/office/powerpoint/2010/main" val="4190560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97538-92E7-88E6-00E8-A5D8446064CC}"/>
              </a:ext>
            </a:extLst>
          </p:cNvPr>
          <p:cNvSpPr>
            <a:spLocks noGrp="1"/>
          </p:cNvSpPr>
          <p:nvPr>
            <p:ph type="title"/>
          </p:nvPr>
        </p:nvSpPr>
        <p:spPr/>
        <p:txBody>
          <a:bodyPr>
            <a:normAutofit fontScale="90000"/>
          </a:bodyPr>
          <a:lstStyle/>
          <a:p>
            <a:r>
              <a:rPr lang="en-US" sz="4000" dirty="0"/>
              <a:t>Inspection</a:t>
            </a:r>
            <a:r>
              <a:rPr lang="en-US" dirty="0"/>
              <a:t>- </a:t>
            </a:r>
            <a:r>
              <a:rPr lang="en-US" b="0" dirty="0"/>
              <a:t>document excavation and install of sand</a:t>
            </a:r>
          </a:p>
        </p:txBody>
      </p:sp>
      <p:pic>
        <p:nvPicPr>
          <p:cNvPr id="7" name="Picture 6">
            <a:extLst>
              <a:ext uri="{FF2B5EF4-FFF2-40B4-BE49-F238E27FC236}">
                <a16:creationId xmlns:a16="http://schemas.microsoft.com/office/drawing/2014/main" id="{D7A33C23-F408-E4F8-A4C1-DAE6A7691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 y="1819275"/>
            <a:ext cx="3686175" cy="4914900"/>
          </a:xfrm>
          <a:prstGeom prst="rect">
            <a:avLst/>
          </a:prstGeom>
        </p:spPr>
      </p:pic>
      <p:pic>
        <p:nvPicPr>
          <p:cNvPr id="15" name="Picture 14">
            <a:extLst>
              <a:ext uri="{FF2B5EF4-FFF2-40B4-BE49-F238E27FC236}">
                <a16:creationId xmlns:a16="http://schemas.microsoft.com/office/drawing/2014/main" id="{47744DAA-C8A1-8730-0902-F866AADAD3E5}"/>
              </a:ext>
            </a:extLst>
          </p:cNvPr>
          <p:cNvPicPr>
            <a:picLocks noChangeAspect="1"/>
          </p:cNvPicPr>
          <p:nvPr/>
        </p:nvPicPr>
        <p:blipFill>
          <a:blip r:embed="rId3">
            <a:extLst>
              <a:ext uri="{28A0092B-C50C-407E-A947-70E740481C1C}">
                <a14:useLocalDpi xmlns:a14="http://schemas.microsoft.com/office/drawing/2010/main" val="0"/>
              </a:ext>
            </a:extLst>
          </a:blip>
          <a:srcRect t="25985"/>
          <a:stretch>
            <a:fillRect/>
          </a:stretch>
        </p:blipFill>
        <p:spPr>
          <a:xfrm>
            <a:off x="4118879" y="1305269"/>
            <a:ext cx="3159918" cy="3383968"/>
          </a:xfrm>
          <a:prstGeom prst="rect">
            <a:avLst/>
          </a:prstGeom>
        </p:spPr>
      </p:pic>
      <p:pic>
        <p:nvPicPr>
          <p:cNvPr id="17" name="Picture 16">
            <a:extLst>
              <a:ext uri="{FF2B5EF4-FFF2-40B4-BE49-F238E27FC236}">
                <a16:creationId xmlns:a16="http://schemas.microsoft.com/office/drawing/2014/main" id="{13BDCB28-22AB-FF36-BACB-D476548AB3CF}"/>
              </a:ext>
            </a:extLst>
          </p:cNvPr>
          <p:cNvPicPr>
            <a:picLocks noChangeAspect="1"/>
          </p:cNvPicPr>
          <p:nvPr/>
        </p:nvPicPr>
        <p:blipFill>
          <a:blip r:embed="rId4">
            <a:extLst>
              <a:ext uri="{28A0092B-C50C-407E-A947-70E740481C1C}">
                <a14:useLocalDpi xmlns:a14="http://schemas.microsoft.com/office/drawing/2010/main" val="0"/>
              </a:ext>
            </a:extLst>
          </a:blip>
          <a:srcRect t="23125"/>
          <a:stretch>
            <a:fillRect/>
          </a:stretch>
        </p:blipFill>
        <p:spPr>
          <a:xfrm>
            <a:off x="7663129" y="1305269"/>
            <a:ext cx="3429000" cy="3514725"/>
          </a:xfrm>
          <a:prstGeom prst="rect">
            <a:avLst/>
          </a:prstGeom>
        </p:spPr>
      </p:pic>
      <p:pic>
        <p:nvPicPr>
          <p:cNvPr id="19" name="Picture 18">
            <a:extLst>
              <a:ext uri="{FF2B5EF4-FFF2-40B4-BE49-F238E27FC236}">
                <a16:creationId xmlns:a16="http://schemas.microsoft.com/office/drawing/2014/main" id="{6B65BB16-E43C-2AF2-BC56-4E44B869A1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9991" y="3638550"/>
            <a:ext cx="3277613" cy="4371975"/>
          </a:xfrm>
          <a:prstGeom prst="rect">
            <a:avLst/>
          </a:prstGeom>
        </p:spPr>
      </p:pic>
    </p:spTree>
    <p:extLst>
      <p:ext uri="{BB962C8B-B14F-4D97-AF65-F5344CB8AC3E}">
        <p14:creationId xmlns:p14="http://schemas.microsoft.com/office/powerpoint/2010/main" val="1833711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9329-DFC2-FE83-7AC1-8EFD04CD9AF9}"/>
              </a:ext>
            </a:extLst>
          </p:cNvPr>
          <p:cNvSpPr>
            <a:spLocks noGrp="1"/>
          </p:cNvSpPr>
          <p:nvPr>
            <p:ph type="title"/>
          </p:nvPr>
        </p:nvSpPr>
        <p:spPr/>
        <p:txBody>
          <a:bodyPr>
            <a:normAutofit fontScale="90000"/>
          </a:bodyPr>
          <a:lstStyle/>
          <a:p>
            <a:r>
              <a:rPr lang="en-US" dirty="0"/>
              <a:t>TGM 4.9</a:t>
            </a:r>
            <a:br>
              <a:rPr lang="en-US" dirty="0"/>
            </a:br>
            <a:r>
              <a:rPr lang="en-US" dirty="0"/>
              <a:t>Extra Drainrock Trench </a:t>
            </a:r>
            <a:br>
              <a:rPr lang="en-US" b="0" dirty="0"/>
            </a:br>
            <a:r>
              <a:rPr lang="en-US" sz="2200" dirty="0"/>
              <a:t>Revision: December 10, 2014 </a:t>
            </a:r>
            <a:br>
              <a:rPr lang="en-US" b="0" dirty="0"/>
            </a:br>
            <a:br>
              <a:rPr lang="en-US" b="0" dirty="0"/>
            </a:br>
            <a:endParaRPr lang="en-US" dirty="0"/>
          </a:p>
        </p:txBody>
      </p:sp>
      <p:sp>
        <p:nvSpPr>
          <p:cNvPr id="3" name="Content Placeholder 2">
            <a:extLst>
              <a:ext uri="{FF2B5EF4-FFF2-40B4-BE49-F238E27FC236}">
                <a16:creationId xmlns:a16="http://schemas.microsoft.com/office/drawing/2014/main" id="{4E989B1C-A2B8-F3E8-F157-E39F0712DDC6}"/>
              </a:ext>
            </a:extLst>
          </p:cNvPr>
          <p:cNvSpPr>
            <a:spLocks noGrp="1"/>
          </p:cNvSpPr>
          <p:nvPr>
            <p:ph idx="1"/>
          </p:nvPr>
        </p:nvSpPr>
        <p:spPr>
          <a:xfrm>
            <a:off x="472947" y="1715532"/>
            <a:ext cx="8086853" cy="4593828"/>
          </a:xfrm>
        </p:spPr>
        <p:txBody>
          <a:bodyPr>
            <a:normAutofit/>
          </a:bodyPr>
          <a:lstStyle/>
          <a:p>
            <a:r>
              <a:rPr lang="en-US" dirty="0"/>
              <a:t>Installer registration permit: Property owner or standard and basic </a:t>
            </a:r>
          </a:p>
          <a:p>
            <a:r>
              <a:rPr lang="en-US" dirty="0"/>
              <a:t>Licensed professional engineer required: No </a:t>
            </a:r>
          </a:p>
          <a:p>
            <a:r>
              <a:rPr lang="en-US" b="1" dirty="0"/>
              <a:t>4.9.1 Description </a:t>
            </a:r>
            <a:endParaRPr lang="en-US" dirty="0"/>
          </a:p>
          <a:p>
            <a:r>
              <a:rPr lang="en-US" dirty="0"/>
              <a:t>An extra drainrock trench is an aggregate-filled trench (1 to 6 feet wide) with more than 6 inches of aggregate under the perforated pipe. When more than 6 inches of aggregate is installed under the perforated pipe in a drainfield, the required drainfield length may be reduced. </a:t>
            </a:r>
          </a:p>
        </p:txBody>
      </p:sp>
      <p:pic>
        <p:nvPicPr>
          <p:cNvPr id="5" name="Picture 4">
            <a:extLst>
              <a:ext uri="{FF2B5EF4-FFF2-40B4-BE49-F238E27FC236}">
                <a16:creationId xmlns:a16="http://schemas.microsoft.com/office/drawing/2014/main" id="{12DDD9EB-1CA3-3B36-03E4-1AC085572964}"/>
              </a:ext>
            </a:extLst>
          </p:cNvPr>
          <p:cNvPicPr>
            <a:picLocks noChangeAspect="1"/>
          </p:cNvPicPr>
          <p:nvPr/>
        </p:nvPicPr>
        <p:blipFill>
          <a:blip r:embed="rId2"/>
          <a:srcRect r="46648" b="24464"/>
          <a:stretch>
            <a:fillRect/>
          </a:stretch>
        </p:blipFill>
        <p:spPr>
          <a:xfrm>
            <a:off x="8134723" y="1829832"/>
            <a:ext cx="3841378" cy="3910568"/>
          </a:xfrm>
          <a:prstGeom prst="rect">
            <a:avLst/>
          </a:prstGeom>
        </p:spPr>
      </p:pic>
      <p:sp>
        <p:nvSpPr>
          <p:cNvPr id="6" name="TextBox 5">
            <a:extLst>
              <a:ext uri="{FF2B5EF4-FFF2-40B4-BE49-F238E27FC236}">
                <a16:creationId xmlns:a16="http://schemas.microsoft.com/office/drawing/2014/main" id="{17BB2B46-1B88-C7CD-D867-60381DBA93EA}"/>
              </a:ext>
            </a:extLst>
          </p:cNvPr>
          <p:cNvSpPr txBox="1"/>
          <p:nvPr/>
        </p:nvSpPr>
        <p:spPr>
          <a:xfrm>
            <a:off x="756667" y="5775034"/>
            <a:ext cx="8094725" cy="369332"/>
          </a:xfrm>
          <a:prstGeom prst="rect">
            <a:avLst/>
          </a:prstGeom>
          <a:solidFill>
            <a:schemeClr val="tx1">
              <a:lumMod val="65000"/>
              <a:lumOff val="35000"/>
            </a:schemeClr>
          </a:solidFill>
        </p:spPr>
        <p:txBody>
          <a:bodyPr wrap="square" rtlCol="0">
            <a:spAutoFit/>
          </a:bodyPr>
          <a:lstStyle/>
          <a:p>
            <a:r>
              <a:rPr lang="en-US" b="1" dirty="0">
                <a:solidFill>
                  <a:srgbClr val="FFFF00"/>
                </a:solidFill>
              </a:rPr>
              <a:t>*** Drainrock must be from approved provider/pit. Check the list!!!</a:t>
            </a:r>
          </a:p>
        </p:txBody>
      </p:sp>
    </p:spTree>
    <p:extLst>
      <p:ext uri="{BB962C8B-B14F-4D97-AF65-F5344CB8AC3E}">
        <p14:creationId xmlns:p14="http://schemas.microsoft.com/office/powerpoint/2010/main" val="3381407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66498C-73F7-5B25-C8FE-86B052F2C851}"/>
              </a:ext>
            </a:extLst>
          </p:cNvPr>
          <p:cNvPicPr>
            <a:picLocks noChangeAspect="1"/>
          </p:cNvPicPr>
          <p:nvPr/>
        </p:nvPicPr>
        <p:blipFill>
          <a:blip r:embed="rId2"/>
          <a:stretch>
            <a:fillRect/>
          </a:stretch>
        </p:blipFill>
        <p:spPr>
          <a:xfrm>
            <a:off x="2495031" y="1157367"/>
            <a:ext cx="7430537" cy="5410955"/>
          </a:xfrm>
          <a:prstGeom prst="rect">
            <a:avLst/>
          </a:prstGeom>
        </p:spPr>
      </p:pic>
      <p:sp>
        <p:nvSpPr>
          <p:cNvPr id="2" name="Title 1">
            <a:extLst>
              <a:ext uri="{FF2B5EF4-FFF2-40B4-BE49-F238E27FC236}">
                <a16:creationId xmlns:a16="http://schemas.microsoft.com/office/drawing/2014/main" id="{1F227436-03F4-3EB6-395F-33E4932EB0CE}"/>
              </a:ext>
            </a:extLst>
          </p:cNvPr>
          <p:cNvSpPr>
            <a:spLocks noGrp="1"/>
          </p:cNvSpPr>
          <p:nvPr>
            <p:ph type="title"/>
          </p:nvPr>
        </p:nvSpPr>
        <p:spPr/>
        <p:txBody>
          <a:bodyPr/>
          <a:lstStyle/>
          <a:p>
            <a:r>
              <a:rPr lang="en-US" dirty="0"/>
              <a:t>For the Engineers: TGM Equation 4-10</a:t>
            </a:r>
          </a:p>
        </p:txBody>
      </p:sp>
      <p:pic>
        <p:nvPicPr>
          <p:cNvPr id="2050" name="Picture 2" descr="64,647 Smart Engineer Stock Photos - Free &amp; Royalty-Free ...">
            <a:extLst>
              <a:ext uri="{FF2B5EF4-FFF2-40B4-BE49-F238E27FC236}">
                <a16:creationId xmlns:a16="http://schemas.microsoft.com/office/drawing/2014/main" id="{98C5A76D-A66A-F22C-D277-F410EADACFB2}"/>
              </a:ext>
            </a:extLst>
          </p:cNvPr>
          <p:cNvPicPr>
            <a:picLocks noChangeAspect="1" noChangeArrowheads="1"/>
          </p:cNvPicPr>
          <p:nvPr/>
        </p:nvPicPr>
        <p:blipFill>
          <a:blip r:embed="rId3">
            <a:alphaModFix amt="28000"/>
            <a:extLst>
              <a:ext uri="{28A0092B-C50C-407E-A947-70E740481C1C}">
                <a14:useLocalDpi xmlns:a14="http://schemas.microsoft.com/office/drawing/2010/main" val="0"/>
              </a:ext>
            </a:extLst>
          </a:blip>
          <a:srcRect/>
          <a:stretch>
            <a:fillRect/>
          </a:stretch>
        </p:blipFill>
        <p:spPr bwMode="auto">
          <a:xfrm>
            <a:off x="0" y="40640"/>
            <a:ext cx="12437074" cy="681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736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C2FC7-5A4B-4897-5582-F75DEF6FA1DD}"/>
              </a:ext>
            </a:extLst>
          </p:cNvPr>
          <p:cNvSpPr>
            <a:spLocks noGrp="1"/>
          </p:cNvSpPr>
          <p:nvPr>
            <p:ph type="title"/>
          </p:nvPr>
        </p:nvSpPr>
        <p:spPr/>
        <p:txBody>
          <a:bodyPr/>
          <a:lstStyle/>
          <a:p>
            <a:r>
              <a:rPr lang="en-US" dirty="0"/>
              <a:t>The rest of us…</a:t>
            </a:r>
          </a:p>
        </p:txBody>
      </p:sp>
      <p:sp>
        <p:nvSpPr>
          <p:cNvPr id="3" name="Content Placeholder 2">
            <a:extLst>
              <a:ext uri="{FF2B5EF4-FFF2-40B4-BE49-F238E27FC236}">
                <a16:creationId xmlns:a16="http://schemas.microsoft.com/office/drawing/2014/main" id="{15DEE674-6E7E-0072-925E-B2C3064B5EB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FE54DFE-BB26-AD4F-DDEB-C19B692A9828}"/>
              </a:ext>
            </a:extLst>
          </p:cNvPr>
          <p:cNvPicPr>
            <a:picLocks noChangeAspect="1"/>
          </p:cNvPicPr>
          <p:nvPr/>
        </p:nvPicPr>
        <p:blipFill>
          <a:blip r:embed="rId2"/>
          <a:stretch>
            <a:fillRect/>
          </a:stretch>
        </p:blipFill>
        <p:spPr>
          <a:xfrm>
            <a:off x="612647" y="1715531"/>
            <a:ext cx="10966706" cy="4971573"/>
          </a:xfrm>
          <a:prstGeom prst="rect">
            <a:avLst/>
          </a:prstGeom>
        </p:spPr>
      </p:pic>
      <p:pic>
        <p:nvPicPr>
          <p:cNvPr id="3074" name="Picture 2" descr="1,293 Country Redneck Royalty-Free ...">
            <a:extLst>
              <a:ext uri="{FF2B5EF4-FFF2-40B4-BE49-F238E27FC236}">
                <a16:creationId xmlns:a16="http://schemas.microsoft.com/office/drawing/2014/main" id="{8D031A93-23E3-81B4-7160-C6C15AA4D068}"/>
              </a:ext>
            </a:extLst>
          </p:cNvPr>
          <p:cNvPicPr>
            <a:picLocks noChangeAspect="1" noChangeArrowheads="1"/>
          </p:cNvPicPr>
          <p:nvPr/>
        </p:nvPicPr>
        <p:blipFill>
          <a:blip r:embed="rId3">
            <a:alphaModFix amt="46000"/>
            <a:extLst>
              <a:ext uri="{28A0092B-C50C-407E-A947-70E740481C1C}">
                <a14:useLocalDpi xmlns:a14="http://schemas.microsoft.com/office/drawing/2010/main" val="0"/>
              </a:ext>
            </a:extLst>
          </a:blip>
          <a:srcRect/>
          <a:stretch>
            <a:fillRect/>
          </a:stretch>
        </p:blipFill>
        <p:spPr bwMode="auto">
          <a:xfrm>
            <a:off x="612647" y="-1004676"/>
            <a:ext cx="11089826" cy="9368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792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267F3-B025-105B-0FA5-3B317FBCC3C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E8CCE9F-C776-DF1C-5A48-0994DDB29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556" y="3704422"/>
            <a:ext cx="6725100" cy="3255178"/>
          </a:xfrm>
          <a:prstGeom prst="rect">
            <a:avLst/>
          </a:prstGeom>
        </p:spPr>
      </p:pic>
      <p:sp>
        <p:nvSpPr>
          <p:cNvPr id="2" name="Title 1">
            <a:extLst>
              <a:ext uri="{FF2B5EF4-FFF2-40B4-BE49-F238E27FC236}">
                <a16:creationId xmlns:a16="http://schemas.microsoft.com/office/drawing/2014/main" id="{6F6986E3-26EC-0C62-B42C-0A4F9CD1AAE9}"/>
              </a:ext>
            </a:extLst>
          </p:cNvPr>
          <p:cNvSpPr>
            <a:spLocks noGrp="1"/>
          </p:cNvSpPr>
          <p:nvPr>
            <p:ph type="title"/>
          </p:nvPr>
        </p:nvSpPr>
        <p:spPr>
          <a:xfrm>
            <a:off x="104648" y="528128"/>
            <a:ext cx="10653578" cy="1132258"/>
          </a:xfrm>
        </p:spPr>
        <p:txBody>
          <a:bodyPr>
            <a:normAutofit fontScale="90000"/>
          </a:bodyPr>
          <a:lstStyle/>
          <a:p>
            <a:r>
              <a:rPr lang="en-US" dirty="0"/>
              <a:t>Permit issued as</a:t>
            </a:r>
            <a:br>
              <a:rPr lang="en-US" dirty="0"/>
            </a:br>
            <a:r>
              <a:rPr lang="en-US" dirty="0"/>
              <a:t>Basic</a:t>
            </a:r>
            <a:br>
              <a:rPr lang="en-US" dirty="0"/>
            </a:br>
            <a:r>
              <a:rPr lang="en-US" dirty="0"/>
              <a:t>600 sq ft</a:t>
            </a:r>
            <a:br>
              <a:rPr lang="en-US" dirty="0"/>
            </a:br>
            <a:r>
              <a:rPr lang="en-US" dirty="0"/>
              <a:t>gravel </a:t>
            </a:r>
            <a:br>
              <a:rPr lang="en-US" dirty="0"/>
            </a:br>
            <a:r>
              <a:rPr lang="en-US" dirty="0"/>
              <a:t>or gravelless</a:t>
            </a:r>
          </a:p>
        </p:txBody>
      </p:sp>
      <p:pic>
        <p:nvPicPr>
          <p:cNvPr id="8" name="Picture 7">
            <a:extLst>
              <a:ext uri="{FF2B5EF4-FFF2-40B4-BE49-F238E27FC236}">
                <a16:creationId xmlns:a16="http://schemas.microsoft.com/office/drawing/2014/main" id="{F4924443-B62E-BED3-389E-027C35C20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16756"/>
            <a:ext cx="7625257" cy="4042844"/>
          </a:xfrm>
          <a:prstGeom prst="rect">
            <a:avLst/>
          </a:prstGeom>
        </p:spPr>
      </p:pic>
      <p:pic>
        <p:nvPicPr>
          <p:cNvPr id="5" name="Picture 4">
            <a:extLst>
              <a:ext uri="{FF2B5EF4-FFF2-40B4-BE49-F238E27FC236}">
                <a16:creationId xmlns:a16="http://schemas.microsoft.com/office/drawing/2014/main" id="{5FECD199-8C84-E134-FEDF-00FED01C6745}"/>
              </a:ext>
            </a:extLst>
          </p:cNvPr>
          <p:cNvPicPr>
            <a:picLocks noChangeAspect="1"/>
          </p:cNvPicPr>
          <p:nvPr/>
        </p:nvPicPr>
        <p:blipFill>
          <a:blip r:embed="rId5"/>
          <a:stretch>
            <a:fillRect/>
          </a:stretch>
        </p:blipFill>
        <p:spPr>
          <a:xfrm>
            <a:off x="4302439" y="404016"/>
            <a:ext cx="7625257" cy="3456783"/>
          </a:xfrm>
          <a:prstGeom prst="rect">
            <a:avLst/>
          </a:prstGeom>
        </p:spPr>
      </p:pic>
      <p:sp>
        <p:nvSpPr>
          <p:cNvPr id="6" name="Oval 5">
            <a:extLst>
              <a:ext uri="{FF2B5EF4-FFF2-40B4-BE49-F238E27FC236}">
                <a16:creationId xmlns:a16="http://schemas.microsoft.com/office/drawing/2014/main" id="{4E85AE03-365A-9BD0-03A3-EA8EE4295FCC}"/>
              </a:ext>
            </a:extLst>
          </p:cNvPr>
          <p:cNvSpPr/>
          <p:nvPr/>
        </p:nvSpPr>
        <p:spPr>
          <a:xfrm>
            <a:off x="11068260" y="2054352"/>
            <a:ext cx="763326" cy="393700"/>
          </a:xfrm>
          <a:prstGeom prst="ellipse">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27ADD7F-8AA5-8563-ABB4-DA7B6505351B}"/>
              </a:ext>
            </a:extLst>
          </p:cNvPr>
          <p:cNvSpPr/>
          <p:nvPr/>
        </p:nvSpPr>
        <p:spPr>
          <a:xfrm>
            <a:off x="8560581" y="2624273"/>
            <a:ext cx="864926" cy="404017"/>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21FDFE0-C628-D370-5EE9-DABE0C498A2F}"/>
              </a:ext>
            </a:extLst>
          </p:cNvPr>
          <p:cNvSpPr txBox="1"/>
          <p:nvPr/>
        </p:nvSpPr>
        <p:spPr>
          <a:xfrm>
            <a:off x="7798581" y="3961494"/>
            <a:ext cx="4393419" cy="646331"/>
          </a:xfrm>
          <a:prstGeom prst="rect">
            <a:avLst/>
          </a:prstGeom>
          <a:noFill/>
        </p:spPr>
        <p:txBody>
          <a:bodyPr wrap="square" rtlCol="0">
            <a:spAutoFit/>
          </a:bodyPr>
          <a:lstStyle/>
          <a:p>
            <a:pPr algn="ctr"/>
            <a:r>
              <a:rPr lang="en-US" dirty="0">
                <a:highlight>
                  <a:srgbClr val="FFFF00"/>
                </a:highlight>
              </a:rPr>
              <a:t>Gravelless component multiplication factor is always 0.75</a:t>
            </a:r>
          </a:p>
        </p:txBody>
      </p:sp>
      <p:pic>
        <p:nvPicPr>
          <p:cNvPr id="15" name="Picture 14">
            <a:extLst>
              <a:ext uri="{FF2B5EF4-FFF2-40B4-BE49-F238E27FC236}">
                <a16:creationId xmlns:a16="http://schemas.microsoft.com/office/drawing/2014/main" id="{EC0F99F9-243F-3121-8EB2-18E43B2FCDE2}"/>
              </a:ext>
            </a:extLst>
          </p:cNvPr>
          <p:cNvPicPr>
            <a:picLocks noChangeAspect="1"/>
          </p:cNvPicPr>
          <p:nvPr/>
        </p:nvPicPr>
        <p:blipFill>
          <a:blip r:embed="rId6"/>
          <a:stretch>
            <a:fillRect/>
          </a:stretch>
        </p:blipFill>
        <p:spPr>
          <a:xfrm>
            <a:off x="8537" y="36996"/>
            <a:ext cx="4293901" cy="3667426"/>
          </a:xfrm>
          <a:prstGeom prst="rect">
            <a:avLst/>
          </a:prstGeom>
          <a:ln w="76200">
            <a:solidFill>
              <a:schemeClr val="tx1"/>
            </a:solidFill>
          </a:ln>
        </p:spPr>
      </p:pic>
    </p:spTree>
    <p:extLst>
      <p:ext uri="{BB962C8B-B14F-4D97-AF65-F5344CB8AC3E}">
        <p14:creationId xmlns:p14="http://schemas.microsoft.com/office/powerpoint/2010/main" val="2642656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7B2B9-C9AB-A94F-B87F-10D1B6D90E34}"/>
              </a:ext>
            </a:extLst>
          </p:cNvPr>
          <p:cNvSpPr>
            <a:spLocks noGrp="1"/>
          </p:cNvSpPr>
          <p:nvPr>
            <p:ph type="title"/>
          </p:nvPr>
        </p:nvSpPr>
        <p:spPr/>
        <p:txBody>
          <a:bodyPr/>
          <a:lstStyle/>
          <a:p>
            <a:r>
              <a:rPr lang="en-US" dirty="0"/>
              <a:t>Example: Onsite Eval and Permit for 400 GPD</a:t>
            </a:r>
          </a:p>
        </p:txBody>
      </p:sp>
      <p:pic>
        <p:nvPicPr>
          <p:cNvPr id="5" name="Picture 4">
            <a:extLst>
              <a:ext uri="{FF2B5EF4-FFF2-40B4-BE49-F238E27FC236}">
                <a16:creationId xmlns:a16="http://schemas.microsoft.com/office/drawing/2014/main" id="{6F351992-F3A1-4D3C-2865-3E5209A19B87}"/>
              </a:ext>
            </a:extLst>
          </p:cNvPr>
          <p:cNvPicPr>
            <a:picLocks noChangeAspect="1"/>
          </p:cNvPicPr>
          <p:nvPr/>
        </p:nvPicPr>
        <p:blipFill>
          <a:blip r:embed="rId2"/>
          <a:srcRect t="2439" r="26579" b="19038"/>
          <a:stretch>
            <a:fillRect/>
          </a:stretch>
        </p:blipFill>
        <p:spPr>
          <a:xfrm>
            <a:off x="0" y="1225296"/>
            <a:ext cx="4774065" cy="5752943"/>
          </a:xfrm>
          <a:prstGeom prst="rect">
            <a:avLst/>
          </a:prstGeom>
        </p:spPr>
      </p:pic>
      <p:pic>
        <p:nvPicPr>
          <p:cNvPr id="8" name="Picture 7">
            <a:extLst>
              <a:ext uri="{FF2B5EF4-FFF2-40B4-BE49-F238E27FC236}">
                <a16:creationId xmlns:a16="http://schemas.microsoft.com/office/drawing/2014/main" id="{C26FFC3A-CDD9-708A-FF8E-14B17EBEEEA8}"/>
              </a:ext>
            </a:extLst>
          </p:cNvPr>
          <p:cNvPicPr>
            <a:picLocks noChangeAspect="1"/>
          </p:cNvPicPr>
          <p:nvPr/>
        </p:nvPicPr>
        <p:blipFill>
          <a:blip r:embed="rId3"/>
          <a:stretch>
            <a:fillRect/>
          </a:stretch>
        </p:blipFill>
        <p:spPr>
          <a:xfrm>
            <a:off x="123824" y="3327400"/>
            <a:ext cx="1579603" cy="591066"/>
          </a:xfrm>
          <a:prstGeom prst="rect">
            <a:avLst/>
          </a:prstGeom>
        </p:spPr>
      </p:pic>
      <p:pic>
        <p:nvPicPr>
          <p:cNvPr id="9" name="Picture 8">
            <a:extLst>
              <a:ext uri="{FF2B5EF4-FFF2-40B4-BE49-F238E27FC236}">
                <a16:creationId xmlns:a16="http://schemas.microsoft.com/office/drawing/2014/main" id="{955A554F-84F0-79BE-D8B7-7E972A9DBA6F}"/>
              </a:ext>
            </a:extLst>
          </p:cNvPr>
          <p:cNvPicPr>
            <a:picLocks noChangeAspect="1"/>
          </p:cNvPicPr>
          <p:nvPr/>
        </p:nvPicPr>
        <p:blipFill>
          <a:blip r:embed="rId3"/>
          <a:stretch>
            <a:fillRect/>
          </a:stretch>
        </p:blipFill>
        <p:spPr>
          <a:xfrm>
            <a:off x="0" y="4819649"/>
            <a:ext cx="1579603" cy="282147"/>
          </a:xfrm>
          <a:prstGeom prst="rect">
            <a:avLst/>
          </a:prstGeom>
        </p:spPr>
      </p:pic>
      <p:pic>
        <p:nvPicPr>
          <p:cNvPr id="7" name="Content Placeholder 6">
            <a:extLst>
              <a:ext uri="{FF2B5EF4-FFF2-40B4-BE49-F238E27FC236}">
                <a16:creationId xmlns:a16="http://schemas.microsoft.com/office/drawing/2014/main" id="{6E9EEABA-A4BC-9F19-AEDD-6002D9D65EE5}"/>
              </a:ext>
            </a:extLst>
          </p:cNvPr>
          <p:cNvPicPr>
            <a:picLocks noGrp="1" noChangeAspect="1"/>
          </p:cNvPicPr>
          <p:nvPr>
            <p:ph idx="1"/>
          </p:nvPr>
        </p:nvPicPr>
        <p:blipFill>
          <a:blip r:embed="rId4"/>
          <a:stretch>
            <a:fillRect/>
          </a:stretch>
        </p:blipFill>
        <p:spPr>
          <a:xfrm>
            <a:off x="449142" y="2582081"/>
            <a:ext cx="681318" cy="448235"/>
          </a:xfrm>
          <a:prstGeom prst="rect">
            <a:avLst/>
          </a:prstGeom>
        </p:spPr>
      </p:pic>
      <p:sp>
        <p:nvSpPr>
          <p:cNvPr id="11" name="TextBox 10">
            <a:extLst>
              <a:ext uri="{FF2B5EF4-FFF2-40B4-BE49-F238E27FC236}">
                <a16:creationId xmlns:a16="http://schemas.microsoft.com/office/drawing/2014/main" id="{5A5249A4-1AAD-C8EA-F339-809BC585D4FA}"/>
              </a:ext>
            </a:extLst>
          </p:cNvPr>
          <p:cNvSpPr txBox="1"/>
          <p:nvPr/>
        </p:nvSpPr>
        <p:spPr>
          <a:xfrm>
            <a:off x="2828508" y="2222653"/>
            <a:ext cx="859536" cy="523220"/>
          </a:xfrm>
          <a:prstGeom prst="rect">
            <a:avLst/>
          </a:prstGeom>
          <a:noFill/>
        </p:spPr>
        <p:txBody>
          <a:bodyPr wrap="square" rtlCol="0">
            <a:spAutoFit/>
          </a:bodyPr>
          <a:lstStyle/>
          <a:p>
            <a:r>
              <a:rPr lang="en-US" sz="2800" b="1" dirty="0">
                <a:solidFill>
                  <a:schemeClr val="bg2">
                    <a:lumMod val="25000"/>
                  </a:schemeClr>
                </a:solidFill>
              </a:rPr>
              <a:t>C1</a:t>
            </a:r>
          </a:p>
        </p:txBody>
      </p:sp>
      <p:sp>
        <p:nvSpPr>
          <p:cNvPr id="12" name="TextBox 11">
            <a:extLst>
              <a:ext uri="{FF2B5EF4-FFF2-40B4-BE49-F238E27FC236}">
                <a16:creationId xmlns:a16="http://schemas.microsoft.com/office/drawing/2014/main" id="{BAB8D413-22D9-B869-0DAD-779C2D07F3F1}"/>
              </a:ext>
            </a:extLst>
          </p:cNvPr>
          <p:cNvSpPr txBox="1"/>
          <p:nvPr/>
        </p:nvSpPr>
        <p:spPr>
          <a:xfrm>
            <a:off x="2828508" y="4128818"/>
            <a:ext cx="859536" cy="523220"/>
          </a:xfrm>
          <a:prstGeom prst="rect">
            <a:avLst/>
          </a:prstGeom>
          <a:noFill/>
        </p:spPr>
        <p:txBody>
          <a:bodyPr wrap="square" rtlCol="0">
            <a:spAutoFit/>
          </a:bodyPr>
          <a:lstStyle/>
          <a:p>
            <a:r>
              <a:rPr lang="en-US" sz="2800" b="1" dirty="0">
                <a:solidFill>
                  <a:schemeClr val="bg2">
                    <a:lumMod val="25000"/>
                  </a:schemeClr>
                </a:solidFill>
              </a:rPr>
              <a:t>C2</a:t>
            </a:r>
          </a:p>
        </p:txBody>
      </p:sp>
      <p:sp>
        <p:nvSpPr>
          <p:cNvPr id="13" name="TextBox 12">
            <a:extLst>
              <a:ext uri="{FF2B5EF4-FFF2-40B4-BE49-F238E27FC236}">
                <a16:creationId xmlns:a16="http://schemas.microsoft.com/office/drawing/2014/main" id="{3237CC36-93C5-E229-7F85-528948A1D2EE}"/>
              </a:ext>
            </a:extLst>
          </p:cNvPr>
          <p:cNvSpPr txBox="1"/>
          <p:nvPr/>
        </p:nvSpPr>
        <p:spPr>
          <a:xfrm>
            <a:off x="5431536" y="1680898"/>
            <a:ext cx="5605272" cy="677108"/>
          </a:xfrm>
          <a:prstGeom prst="rect">
            <a:avLst/>
          </a:prstGeom>
          <a:noFill/>
        </p:spPr>
        <p:txBody>
          <a:bodyPr wrap="square" rtlCol="0">
            <a:spAutoFit/>
          </a:bodyPr>
          <a:lstStyle/>
          <a:p>
            <a:pPr algn="ctr"/>
            <a:r>
              <a:rPr lang="en-US" dirty="0"/>
              <a:t>400 gpd with a </a:t>
            </a:r>
            <a:r>
              <a:rPr lang="en-US" dirty="0">
                <a:solidFill>
                  <a:schemeClr val="bg2">
                    <a:lumMod val="25000"/>
                  </a:schemeClr>
                </a:solidFill>
              </a:rPr>
              <a:t>C2</a:t>
            </a:r>
            <a:r>
              <a:rPr lang="en-US" dirty="0"/>
              <a:t> application rate of 0.2 has a drainfield size requirements of </a:t>
            </a:r>
            <a:r>
              <a:rPr lang="en-US" sz="2000" dirty="0">
                <a:solidFill>
                  <a:srgbClr val="C00000"/>
                </a:solidFill>
              </a:rPr>
              <a:t>2000 sq ft</a:t>
            </a:r>
            <a:endParaRPr lang="en-US" dirty="0">
              <a:solidFill>
                <a:srgbClr val="C00000"/>
              </a:solidFill>
            </a:endParaRPr>
          </a:p>
        </p:txBody>
      </p:sp>
      <p:sp>
        <p:nvSpPr>
          <p:cNvPr id="14" name="TextBox 13">
            <a:extLst>
              <a:ext uri="{FF2B5EF4-FFF2-40B4-BE49-F238E27FC236}">
                <a16:creationId xmlns:a16="http://schemas.microsoft.com/office/drawing/2014/main" id="{68A589A0-BC60-38A6-B777-A7D0F6F310A4}"/>
              </a:ext>
            </a:extLst>
          </p:cNvPr>
          <p:cNvSpPr txBox="1"/>
          <p:nvPr/>
        </p:nvSpPr>
        <p:spPr>
          <a:xfrm>
            <a:off x="5843873" y="2376541"/>
            <a:ext cx="5192935" cy="369332"/>
          </a:xfrm>
          <a:prstGeom prst="rect">
            <a:avLst/>
          </a:prstGeom>
          <a:noFill/>
        </p:spPr>
        <p:txBody>
          <a:bodyPr wrap="square" rtlCol="0">
            <a:spAutoFit/>
          </a:bodyPr>
          <a:lstStyle/>
          <a:p>
            <a:r>
              <a:rPr lang="en-US" dirty="0"/>
              <a:t>Using gravelless domes still needs </a:t>
            </a:r>
            <a:r>
              <a:rPr lang="en-US" dirty="0">
                <a:solidFill>
                  <a:srgbClr val="C00000"/>
                </a:solidFill>
              </a:rPr>
              <a:t>1750 sq ft</a:t>
            </a:r>
          </a:p>
        </p:txBody>
      </p:sp>
      <p:sp>
        <p:nvSpPr>
          <p:cNvPr id="15" name="TextBox 14">
            <a:extLst>
              <a:ext uri="{FF2B5EF4-FFF2-40B4-BE49-F238E27FC236}">
                <a16:creationId xmlns:a16="http://schemas.microsoft.com/office/drawing/2014/main" id="{EC7A6FCF-4076-1B3A-EABE-8B967460D7FD}"/>
              </a:ext>
            </a:extLst>
          </p:cNvPr>
          <p:cNvSpPr txBox="1"/>
          <p:nvPr/>
        </p:nvSpPr>
        <p:spPr>
          <a:xfrm>
            <a:off x="5421041" y="2722865"/>
            <a:ext cx="5788152" cy="369332"/>
          </a:xfrm>
          <a:prstGeom prst="rect">
            <a:avLst/>
          </a:prstGeom>
          <a:noFill/>
        </p:spPr>
        <p:txBody>
          <a:bodyPr wrap="square" rtlCol="0">
            <a:spAutoFit/>
          </a:bodyPr>
          <a:lstStyle/>
          <a:p>
            <a:pPr algn="ctr"/>
            <a:r>
              <a:rPr lang="en-US" dirty="0"/>
              <a:t>&gt;</a:t>
            </a:r>
            <a:r>
              <a:rPr lang="en-US" dirty="0">
                <a:highlight>
                  <a:srgbClr val="FFFF00"/>
                </a:highlight>
              </a:rPr>
              <a:t> 1500 sq ft required to be </a:t>
            </a:r>
            <a:r>
              <a:rPr lang="en-US" b="1" i="1" dirty="0">
                <a:highlight>
                  <a:srgbClr val="FFFF00"/>
                </a:highlight>
              </a:rPr>
              <a:t>pressurized</a:t>
            </a:r>
          </a:p>
        </p:txBody>
      </p:sp>
      <p:sp>
        <p:nvSpPr>
          <p:cNvPr id="16" name="TextBox 15">
            <a:extLst>
              <a:ext uri="{FF2B5EF4-FFF2-40B4-BE49-F238E27FC236}">
                <a16:creationId xmlns:a16="http://schemas.microsoft.com/office/drawing/2014/main" id="{FEAF61D8-73D2-1915-780B-6DA324F33A6E}"/>
              </a:ext>
            </a:extLst>
          </p:cNvPr>
          <p:cNvSpPr txBox="1"/>
          <p:nvPr/>
        </p:nvSpPr>
        <p:spPr>
          <a:xfrm>
            <a:off x="7765127" y="3198641"/>
            <a:ext cx="1099981" cy="584775"/>
          </a:xfrm>
          <a:prstGeom prst="rect">
            <a:avLst/>
          </a:prstGeom>
          <a:noFill/>
        </p:spPr>
        <p:txBody>
          <a:bodyPr wrap="none" rtlCol="0">
            <a:spAutoFit/>
          </a:bodyPr>
          <a:lstStyle/>
          <a:p>
            <a:r>
              <a:rPr lang="en-US" sz="3200" dirty="0"/>
              <a:t>OR…</a:t>
            </a:r>
          </a:p>
        </p:txBody>
      </p:sp>
      <p:sp>
        <p:nvSpPr>
          <p:cNvPr id="19" name="TextBox 18">
            <a:extLst>
              <a:ext uri="{FF2B5EF4-FFF2-40B4-BE49-F238E27FC236}">
                <a16:creationId xmlns:a16="http://schemas.microsoft.com/office/drawing/2014/main" id="{3A139A2D-91BB-F7FC-3FB1-781BBA68BC64}"/>
              </a:ext>
            </a:extLst>
          </p:cNvPr>
          <p:cNvSpPr txBox="1"/>
          <p:nvPr/>
        </p:nvSpPr>
        <p:spPr>
          <a:xfrm>
            <a:off x="5158072" y="3866852"/>
            <a:ext cx="6910104" cy="646331"/>
          </a:xfrm>
          <a:prstGeom prst="rect">
            <a:avLst/>
          </a:prstGeom>
          <a:noFill/>
        </p:spPr>
        <p:txBody>
          <a:bodyPr wrap="square" rtlCol="0">
            <a:spAutoFit/>
          </a:bodyPr>
          <a:lstStyle/>
          <a:p>
            <a:r>
              <a:rPr lang="en-US" b="1" u="sng" dirty="0"/>
              <a:t>Permitted as an Intrenched sand filter with extra drainrock:</a:t>
            </a:r>
          </a:p>
          <a:p>
            <a:endParaRPr lang="en-US" dirty="0"/>
          </a:p>
        </p:txBody>
      </p:sp>
      <p:sp>
        <p:nvSpPr>
          <p:cNvPr id="20" name="TextBox 19">
            <a:extLst>
              <a:ext uri="{FF2B5EF4-FFF2-40B4-BE49-F238E27FC236}">
                <a16:creationId xmlns:a16="http://schemas.microsoft.com/office/drawing/2014/main" id="{F7A68066-5EFD-7CBE-AA06-E18CCD25C440}"/>
              </a:ext>
            </a:extLst>
          </p:cNvPr>
          <p:cNvSpPr txBox="1"/>
          <p:nvPr/>
        </p:nvSpPr>
        <p:spPr>
          <a:xfrm>
            <a:off x="5372527" y="4243750"/>
            <a:ext cx="6135624" cy="1538883"/>
          </a:xfrm>
          <a:prstGeom prst="rect">
            <a:avLst/>
          </a:prstGeom>
          <a:noFill/>
        </p:spPr>
        <p:txBody>
          <a:bodyPr wrap="square" rtlCol="0">
            <a:spAutoFit/>
          </a:bodyPr>
          <a:lstStyle/>
          <a:p>
            <a:pPr algn="ctr"/>
            <a:r>
              <a:rPr lang="en-US" dirty="0"/>
              <a:t>400 gpd is reduced to A2b application rate using the ISF and gives a drainfield size requirement of </a:t>
            </a:r>
            <a:r>
              <a:rPr lang="en-US" sz="2000" dirty="0">
                <a:solidFill>
                  <a:srgbClr val="C00000"/>
                </a:solidFill>
              </a:rPr>
              <a:t>533 sq ft</a:t>
            </a:r>
            <a:endParaRPr lang="en-US" dirty="0">
              <a:solidFill>
                <a:srgbClr val="C00000"/>
              </a:solidFill>
            </a:endParaRPr>
          </a:p>
          <a:p>
            <a:pPr algn="ctr"/>
            <a:r>
              <a:rPr lang="en-US" dirty="0"/>
              <a:t>Then</a:t>
            </a:r>
          </a:p>
          <a:p>
            <a:pPr algn="ctr"/>
            <a:r>
              <a:rPr lang="en-US" dirty="0"/>
              <a:t>Using 48 inch of extra drainrock in a 6-foot-wide trench gives a reduction of 0.53 = </a:t>
            </a:r>
            <a:r>
              <a:rPr lang="en-US" sz="2000" dirty="0">
                <a:solidFill>
                  <a:srgbClr val="C00000"/>
                </a:solidFill>
              </a:rPr>
              <a:t>283 sq ft</a:t>
            </a:r>
            <a:endParaRPr lang="en-US" dirty="0">
              <a:solidFill>
                <a:srgbClr val="C00000"/>
              </a:solidFill>
            </a:endParaRPr>
          </a:p>
        </p:txBody>
      </p:sp>
      <p:sp>
        <p:nvSpPr>
          <p:cNvPr id="21" name="TextBox 20">
            <a:extLst>
              <a:ext uri="{FF2B5EF4-FFF2-40B4-BE49-F238E27FC236}">
                <a16:creationId xmlns:a16="http://schemas.microsoft.com/office/drawing/2014/main" id="{2BB2E4FF-788C-E2F5-4D3A-0D6FBBBB4CDC}"/>
              </a:ext>
            </a:extLst>
          </p:cNvPr>
          <p:cNvSpPr txBox="1"/>
          <p:nvPr/>
        </p:nvSpPr>
        <p:spPr>
          <a:xfrm>
            <a:off x="2828508" y="5786140"/>
            <a:ext cx="1057692" cy="523220"/>
          </a:xfrm>
          <a:prstGeom prst="rect">
            <a:avLst/>
          </a:prstGeom>
          <a:noFill/>
        </p:spPr>
        <p:txBody>
          <a:bodyPr wrap="square" rtlCol="0">
            <a:spAutoFit/>
          </a:bodyPr>
          <a:lstStyle/>
          <a:p>
            <a:r>
              <a:rPr lang="en-US" sz="2800" b="1" dirty="0">
                <a:solidFill>
                  <a:schemeClr val="bg2">
                    <a:lumMod val="25000"/>
                  </a:schemeClr>
                </a:solidFill>
              </a:rPr>
              <a:t>A2b</a:t>
            </a:r>
          </a:p>
        </p:txBody>
      </p:sp>
    </p:spTree>
    <p:extLst>
      <p:ext uri="{BB962C8B-B14F-4D97-AF65-F5344CB8AC3E}">
        <p14:creationId xmlns:p14="http://schemas.microsoft.com/office/powerpoint/2010/main" val="1181423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5EB99C8C-05A7-F6F5-D380-37A73C6ADC09}"/>
              </a:ext>
            </a:extLst>
          </p:cNvPr>
          <p:cNvPicPr>
            <a:picLocks noChangeAspect="1"/>
          </p:cNvPicPr>
          <p:nvPr/>
        </p:nvPicPr>
        <p:blipFill>
          <a:blip r:embed="rId2">
            <a:extLst>
              <a:ext uri="{28A0092B-C50C-407E-A947-70E740481C1C}">
                <a14:useLocalDpi xmlns:a14="http://schemas.microsoft.com/office/drawing/2010/main" val="0"/>
              </a:ext>
            </a:extLst>
          </a:blip>
          <a:srcRect l="30877"/>
          <a:stretch>
            <a:fillRect/>
          </a:stretch>
        </p:blipFill>
        <p:spPr>
          <a:xfrm>
            <a:off x="6487394" y="59795"/>
            <a:ext cx="4010453" cy="2065369"/>
          </a:xfrm>
          <a:prstGeom prst="rect">
            <a:avLst/>
          </a:prstGeom>
        </p:spPr>
      </p:pic>
      <p:cxnSp>
        <p:nvCxnSpPr>
          <p:cNvPr id="45" name="Straight Connector 44">
            <a:extLst>
              <a:ext uri="{FF2B5EF4-FFF2-40B4-BE49-F238E27FC236}">
                <a16:creationId xmlns:a16="http://schemas.microsoft.com/office/drawing/2014/main" id="{D44B9038-41EE-33B7-1A05-6F46FF6A68D2}"/>
              </a:ext>
            </a:extLst>
          </p:cNvPr>
          <p:cNvCxnSpPr>
            <a:cxnSpLocks/>
          </p:cNvCxnSpPr>
          <p:nvPr/>
        </p:nvCxnSpPr>
        <p:spPr>
          <a:xfrm>
            <a:off x="9261696" y="-23213"/>
            <a:ext cx="36611" cy="1274431"/>
          </a:xfrm>
          <a:prstGeom prst="line">
            <a:avLst/>
          </a:prstGeom>
        </p:spPr>
        <p:style>
          <a:lnRef idx="1">
            <a:schemeClr val="accent3"/>
          </a:lnRef>
          <a:fillRef idx="0">
            <a:schemeClr val="accent3"/>
          </a:fillRef>
          <a:effectRef idx="0">
            <a:schemeClr val="accent3"/>
          </a:effectRef>
          <a:fontRef idx="minor">
            <a:schemeClr val="tx1"/>
          </a:fontRef>
        </p:style>
      </p:cxnSp>
      <p:pic>
        <p:nvPicPr>
          <p:cNvPr id="5" name="Picture 4">
            <a:extLst>
              <a:ext uri="{FF2B5EF4-FFF2-40B4-BE49-F238E27FC236}">
                <a16:creationId xmlns:a16="http://schemas.microsoft.com/office/drawing/2014/main" id="{24B6976C-3E4D-9980-9249-C419281430EA}"/>
              </a:ext>
            </a:extLst>
          </p:cNvPr>
          <p:cNvPicPr>
            <a:picLocks noChangeAspect="1"/>
          </p:cNvPicPr>
          <p:nvPr/>
        </p:nvPicPr>
        <p:blipFill>
          <a:blip r:embed="rId3"/>
          <a:srcRect t="10783" r="7488" b="1665"/>
          <a:stretch>
            <a:fillRect/>
          </a:stretch>
        </p:blipFill>
        <p:spPr>
          <a:xfrm>
            <a:off x="-115995" y="1970156"/>
            <a:ext cx="8205449" cy="5311601"/>
          </a:xfrm>
          <a:prstGeom prst="rect">
            <a:avLst/>
          </a:prstGeom>
        </p:spPr>
      </p:pic>
      <p:pic>
        <p:nvPicPr>
          <p:cNvPr id="7" name="Picture 6">
            <a:extLst>
              <a:ext uri="{FF2B5EF4-FFF2-40B4-BE49-F238E27FC236}">
                <a16:creationId xmlns:a16="http://schemas.microsoft.com/office/drawing/2014/main" id="{002529D5-364A-DC17-7072-EFCFDACECE98}"/>
              </a:ext>
            </a:extLst>
          </p:cNvPr>
          <p:cNvPicPr>
            <a:picLocks noChangeAspect="1"/>
          </p:cNvPicPr>
          <p:nvPr/>
        </p:nvPicPr>
        <p:blipFill>
          <a:blip r:embed="rId4"/>
          <a:stretch>
            <a:fillRect/>
          </a:stretch>
        </p:blipFill>
        <p:spPr>
          <a:xfrm>
            <a:off x="6315669" y="5435128"/>
            <a:ext cx="1649506" cy="1156447"/>
          </a:xfrm>
          <a:prstGeom prst="rect">
            <a:avLst/>
          </a:prstGeom>
        </p:spPr>
      </p:pic>
      <p:pic>
        <p:nvPicPr>
          <p:cNvPr id="15" name="Picture 14">
            <a:extLst>
              <a:ext uri="{FF2B5EF4-FFF2-40B4-BE49-F238E27FC236}">
                <a16:creationId xmlns:a16="http://schemas.microsoft.com/office/drawing/2014/main" id="{2EE22958-00FC-0FB9-6201-C7241802205D}"/>
              </a:ext>
            </a:extLst>
          </p:cNvPr>
          <p:cNvPicPr>
            <a:picLocks noChangeAspect="1"/>
          </p:cNvPicPr>
          <p:nvPr/>
        </p:nvPicPr>
        <p:blipFill>
          <a:blip r:embed="rId5">
            <a:alphaModFix amt="99000"/>
          </a:blip>
          <a:srcRect t="34587"/>
          <a:stretch>
            <a:fillRect/>
          </a:stretch>
        </p:blipFill>
        <p:spPr>
          <a:xfrm>
            <a:off x="5375630" y="1024420"/>
            <a:ext cx="2301040" cy="1358343"/>
          </a:xfrm>
          <a:prstGeom prst="rect">
            <a:avLst/>
          </a:prstGeom>
        </p:spPr>
      </p:pic>
      <p:pic>
        <p:nvPicPr>
          <p:cNvPr id="17" name="Picture 16">
            <a:extLst>
              <a:ext uri="{FF2B5EF4-FFF2-40B4-BE49-F238E27FC236}">
                <a16:creationId xmlns:a16="http://schemas.microsoft.com/office/drawing/2014/main" id="{DB4115C4-C6A3-3136-9CD9-6F27E43318B9}"/>
              </a:ext>
            </a:extLst>
          </p:cNvPr>
          <p:cNvPicPr>
            <a:picLocks noChangeAspect="1"/>
          </p:cNvPicPr>
          <p:nvPr/>
        </p:nvPicPr>
        <p:blipFill>
          <a:blip r:embed="rId6"/>
          <a:stretch>
            <a:fillRect/>
          </a:stretch>
        </p:blipFill>
        <p:spPr>
          <a:xfrm>
            <a:off x="5375630" y="2406183"/>
            <a:ext cx="2301040" cy="2735501"/>
          </a:xfrm>
          <a:prstGeom prst="rect">
            <a:avLst/>
          </a:prstGeom>
        </p:spPr>
      </p:pic>
      <p:pic>
        <p:nvPicPr>
          <p:cNvPr id="19" name="Content Placeholder 18">
            <a:extLst>
              <a:ext uri="{FF2B5EF4-FFF2-40B4-BE49-F238E27FC236}">
                <a16:creationId xmlns:a16="http://schemas.microsoft.com/office/drawing/2014/main" id="{E9FC9D13-371D-0781-435B-D04EA2F15C69}"/>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t="28282" b="24561"/>
          <a:stretch>
            <a:fillRect/>
          </a:stretch>
        </p:blipFill>
        <p:spPr>
          <a:xfrm rot="5400000">
            <a:off x="6083238" y="4437424"/>
            <a:ext cx="885825" cy="2301039"/>
          </a:xfrm>
          <a:prstGeom prst="rect">
            <a:avLst/>
          </a:prstGeom>
        </p:spPr>
      </p:pic>
      <p:sp>
        <p:nvSpPr>
          <p:cNvPr id="22" name="TextBox 21">
            <a:extLst>
              <a:ext uri="{FF2B5EF4-FFF2-40B4-BE49-F238E27FC236}">
                <a16:creationId xmlns:a16="http://schemas.microsoft.com/office/drawing/2014/main" id="{7E38A66C-41F9-6A15-169C-86A1E88DF968}"/>
              </a:ext>
            </a:extLst>
          </p:cNvPr>
          <p:cNvSpPr txBox="1"/>
          <p:nvPr/>
        </p:nvSpPr>
        <p:spPr>
          <a:xfrm>
            <a:off x="9039262" y="550950"/>
            <a:ext cx="506870" cy="369332"/>
          </a:xfrm>
          <a:prstGeom prst="rect">
            <a:avLst/>
          </a:prstGeom>
          <a:noFill/>
        </p:spPr>
        <p:txBody>
          <a:bodyPr wrap="none" rtlCol="0">
            <a:spAutoFit/>
          </a:bodyPr>
          <a:lstStyle/>
          <a:p>
            <a:r>
              <a:rPr lang="en-US" dirty="0">
                <a:solidFill>
                  <a:srgbClr val="FF0000"/>
                </a:solidFill>
              </a:rPr>
              <a:t>18”</a:t>
            </a:r>
          </a:p>
        </p:txBody>
      </p:sp>
      <p:sp>
        <p:nvSpPr>
          <p:cNvPr id="23" name="TextBox 22">
            <a:extLst>
              <a:ext uri="{FF2B5EF4-FFF2-40B4-BE49-F238E27FC236}">
                <a16:creationId xmlns:a16="http://schemas.microsoft.com/office/drawing/2014/main" id="{6A300A79-08C5-77CC-05D5-5122BF8404C2}"/>
              </a:ext>
            </a:extLst>
          </p:cNvPr>
          <p:cNvSpPr txBox="1"/>
          <p:nvPr/>
        </p:nvSpPr>
        <p:spPr>
          <a:xfrm>
            <a:off x="9050483" y="5480238"/>
            <a:ext cx="495649" cy="369332"/>
          </a:xfrm>
          <a:prstGeom prst="rect">
            <a:avLst/>
          </a:prstGeom>
          <a:noFill/>
        </p:spPr>
        <p:txBody>
          <a:bodyPr wrap="none" rtlCol="0">
            <a:spAutoFit/>
          </a:bodyPr>
          <a:lstStyle/>
          <a:p>
            <a:r>
              <a:rPr lang="en-US" dirty="0">
                <a:solidFill>
                  <a:srgbClr val="FF0000"/>
                </a:solidFill>
              </a:rPr>
              <a:t>12”</a:t>
            </a:r>
          </a:p>
        </p:txBody>
      </p:sp>
      <p:cxnSp>
        <p:nvCxnSpPr>
          <p:cNvPr id="25" name="Straight Connector 24">
            <a:extLst>
              <a:ext uri="{FF2B5EF4-FFF2-40B4-BE49-F238E27FC236}">
                <a16:creationId xmlns:a16="http://schemas.microsoft.com/office/drawing/2014/main" id="{7ABE1864-5F6F-063D-E878-579F833994FC}"/>
              </a:ext>
            </a:extLst>
          </p:cNvPr>
          <p:cNvCxnSpPr>
            <a:cxnSpLocks/>
          </p:cNvCxnSpPr>
          <p:nvPr/>
        </p:nvCxnSpPr>
        <p:spPr>
          <a:xfrm>
            <a:off x="5502708" y="6030856"/>
            <a:ext cx="404342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0022B11-F51D-22A7-378F-1C414F51A76D}"/>
              </a:ext>
            </a:extLst>
          </p:cNvPr>
          <p:cNvCxnSpPr/>
          <p:nvPr/>
        </p:nvCxnSpPr>
        <p:spPr>
          <a:xfrm>
            <a:off x="5391353" y="-23213"/>
            <a:ext cx="57881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1256ED-88FF-0A10-EB68-501304F17CCB}"/>
              </a:ext>
            </a:extLst>
          </p:cNvPr>
          <p:cNvCxnSpPr/>
          <p:nvPr/>
        </p:nvCxnSpPr>
        <p:spPr>
          <a:xfrm>
            <a:off x="5625122" y="1251218"/>
            <a:ext cx="57881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604E124-811A-796F-97F7-2727A3B3CAFA}"/>
              </a:ext>
            </a:extLst>
          </p:cNvPr>
          <p:cNvSpPr txBox="1"/>
          <p:nvPr/>
        </p:nvSpPr>
        <p:spPr>
          <a:xfrm>
            <a:off x="11388980" y="4910851"/>
            <a:ext cx="504808" cy="461665"/>
          </a:xfrm>
          <a:prstGeom prst="rect">
            <a:avLst/>
          </a:prstGeom>
          <a:noFill/>
        </p:spPr>
        <p:txBody>
          <a:bodyPr wrap="square" rtlCol="0">
            <a:spAutoFit/>
          </a:bodyPr>
          <a:lstStyle/>
          <a:p>
            <a:r>
              <a:rPr lang="en-US" sz="2400" b="1" dirty="0">
                <a:solidFill>
                  <a:schemeClr val="bg2">
                    <a:lumMod val="25000"/>
                  </a:schemeClr>
                </a:solidFill>
              </a:rPr>
              <a:t>4’</a:t>
            </a:r>
          </a:p>
        </p:txBody>
      </p:sp>
      <p:cxnSp>
        <p:nvCxnSpPr>
          <p:cNvPr id="34" name="Straight Connector 33">
            <a:extLst>
              <a:ext uri="{FF2B5EF4-FFF2-40B4-BE49-F238E27FC236}">
                <a16:creationId xmlns:a16="http://schemas.microsoft.com/office/drawing/2014/main" id="{DD7F6A3D-B24F-4332-1A57-E0308B2DC4E1}"/>
              </a:ext>
            </a:extLst>
          </p:cNvPr>
          <p:cNvCxnSpPr>
            <a:cxnSpLocks/>
          </p:cNvCxnSpPr>
          <p:nvPr/>
        </p:nvCxnSpPr>
        <p:spPr>
          <a:xfrm flipV="1">
            <a:off x="-329146" y="5156675"/>
            <a:ext cx="11742420" cy="40148"/>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DC718E66-3EB7-29C1-FA88-C3824339F2CD}"/>
              </a:ext>
            </a:extLst>
          </p:cNvPr>
          <p:cNvPicPr>
            <a:picLocks noChangeAspect="1"/>
          </p:cNvPicPr>
          <p:nvPr/>
        </p:nvPicPr>
        <p:blipFill>
          <a:blip r:embed="rId8"/>
          <a:stretch>
            <a:fillRect/>
          </a:stretch>
        </p:blipFill>
        <p:spPr>
          <a:xfrm>
            <a:off x="235074" y="3772177"/>
            <a:ext cx="1792941" cy="581614"/>
          </a:xfrm>
          <a:prstGeom prst="rect">
            <a:avLst/>
          </a:prstGeom>
        </p:spPr>
      </p:pic>
      <p:pic>
        <p:nvPicPr>
          <p:cNvPr id="38" name="Picture 37">
            <a:extLst>
              <a:ext uri="{FF2B5EF4-FFF2-40B4-BE49-F238E27FC236}">
                <a16:creationId xmlns:a16="http://schemas.microsoft.com/office/drawing/2014/main" id="{59A2A46F-00BF-EAEB-A240-C33BE1947F5D}"/>
              </a:ext>
            </a:extLst>
          </p:cNvPr>
          <p:cNvPicPr>
            <a:picLocks noChangeAspect="1"/>
          </p:cNvPicPr>
          <p:nvPr/>
        </p:nvPicPr>
        <p:blipFill>
          <a:blip r:embed="rId8"/>
          <a:stretch>
            <a:fillRect/>
          </a:stretch>
        </p:blipFill>
        <p:spPr>
          <a:xfrm>
            <a:off x="235076" y="5220667"/>
            <a:ext cx="1792941" cy="259569"/>
          </a:xfrm>
          <a:prstGeom prst="rect">
            <a:avLst/>
          </a:prstGeom>
        </p:spPr>
      </p:pic>
      <p:pic>
        <p:nvPicPr>
          <p:cNvPr id="40" name="Picture 39">
            <a:extLst>
              <a:ext uri="{FF2B5EF4-FFF2-40B4-BE49-F238E27FC236}">
                <a16:creationId xmlns:a16="http://schemas.microsoft.com/office/drawing/2014/main" id="{FE02DF49-1E01-4B26-5A75-A43C5294E2D0}"/>
              </a:ext>
            </a:extLst>
          </p:cNvPr>
          <p:cNvPicPr>
            <a:picLocks noChangeAspect="1"/>
          </p:cNvPicPr>
          <p:nvPr/>
        </p:nvPicPr>
        <p:blipFill>
          <a:blip r:embed="rId9"/>
          <a:stretch>
            <a:fillRect/>
          </a:stretch>
        </p:blipFill>
        <p:spPr>
          <a:xfrm>
            <a:off x="790886" y="3027399"/>
            <a:ext cx="681318" cy="448235"/>
          </a:xfrm>
          <a:prstGeom prst="rect">
            <a:avLst/>
          </a:prstGeom>
        </p:spPr>
      </p:pic>
      <p:sp>
        <p:nvSpPr>
          <p:cNvPr id="41" name="TextBox 40">
            <a:extLst>
              <a:ext uri="{FF2B5EF4-FFF2-40B4-BE49-F238E27FC236}">
                <a16:creationId xmlns:a16="http://schemas.microsoft.com/office/drawing/2014/main" id="{10AB3928-5810-8822-679B-1E55C2890CBE}"/>
              </a:ext>
            </a:extLst>
          </p:cNvPr>
          <p:cNvSpPr txBox="1"/>
          <p:nvPr/>
        </p:nvSpPr>
        <p:spPr>
          <a:xfrm>
            <a:off x="3794863" y="2778586"/>
            <a:ext cx="859536" cy="523220"/>
          </a:xfrm>
          <a:prstGeom prst="rect">
            <a:avLst/>
          </a:prstGeom>
          <a:noFill/>
        </p:spPr>
        <p:txBody>
          <a:bodyPr wrap="square" rtlCol="0">
            <a:spAutoFit/>
          </a:bodyPr>
          <a:lstStyle/>
          <a:p>
            <a:r>
              <a:rPr lang="en-US" sz="2800" b="1" dirty="0">
                <a:solidFill>
                  <a:schemeClr val="bg2">
                    <a:lumMod val="25000"/>
                  </a:schemeClr>
                </a:solidFill>
              </a:rPr>
              <a:t>C1</a:t>
            </a:r>
          </a:p>
        </p:txBody>
      </p:sp>
      <p:sp>
        <p:nvSpPr>
          <p:cNvPr id="42" name="TextBox 41">
            <a:extLst>
              <a:ext uri="{FF2B5EF4-FFF2-40B4-BE49-F238E27FC236}">
                <a16:creationId xmlns:a16="http://schemas.microsoft.com/office/drawing/2014/main" id="{C2B7B866-1BE6-3C9A-BD27-32296BF34113}"/>
              </a:ext>
            </a:extLst>
          </p:cNvPr>
          <p:cNvSpPr txBox="1"/>
          <p:nvPr/>
        </p:nvSpPr>
        <p:spPr>
          <a:xfrm>
            <a:off x="3794863" y="4688594"/>
            <a:ext cx="746796" cy="523220"/>
          </a:xfrm>
          <a:prstGeom prst="rect">
            <a:avLst/>
          </a:prstGeom>
          <a:noFill/>
        </p:spPr>
        <p:txBody>
          <a:bodyPr wrap="square" rtlCol="0">
            <a:spAutoFit/>
          </a:bodyPr>
          <a:lstStyle/>
          <a:p>
            <a:r>
              <a:rPr lang="en-US" sz="2800" b="1" dirty="0">
                <a:solidFill>
                  <a:schemeClr val="bg2">
                    <a:lumMod val="25000"/>
                  </a:schemeClr>
                </a:solidFill>
              </a:rPr>
              <a:t>C2</a:t>
            </a:r>
          </a:p>
        </p:txBody>
      </p:sp>
      <p:cxnSp>
        <p:nvCxnSpPr>
          <p:cNvPr id="46" name="Straight Connector 45">
            <a:extLst>
              <a:ext uri="{FF2B5EF4-FFF2-40B4-BE49-F238E27FC236}">
                <a16:creationId xmlns:a16="http://schemas.microsoft.com/office/drawing/2014/main" id="{6A91719E-2640-C38E-3679-2BFEBF45C6E3}"/>
              </a:ext>
            </a:extLst>
          </p:cNvPr>
          <p:cNvCxnSpPr>
            <a:cxnSpLocks/>
          </p:cNvCxnSpPr>
          <p:nvPr/>
        </p:nvCxnSpPr>
        <p:spPr>
          <a:xfrm>
            <a:off x="9261696" y="5141684"/>
            <a:ext cx="0" cy="865752"/>
          </a:xfrm>
          <a:prstGeom prst="line">
            <a:avLst/>
          </a:prstGeom>
        </p:spPr>
        <p:style>
          <a:lnRef idx="1">
            <a:schemeClr val="accent3"/>
          </a:lnRef>
          <a:fillRef idx="0">
            <a:schemeClr val="accent3"/>
          </a:fillRef>
          <a:effectRef idx="0">
            <a:schemeClr val="accent3"/>
          </a:effectRef>
          <a:fontRef idx="minor">
            <a:schemeClr val="tx1"/>
          </a:fontRef>
        </p:style>
      </p:cxnSp>
      <p:pic>
        <p:nvPicPr>
          <p:cNvPr id="62" name="Picture 61">
            <a:extLst>
              <a:ext uri="{FF2B5EF4-FFF2-40B4-BE49-F238E27FC236}">
                <a16:creationId xmlns:a16="http://schemas.microsoft.com/office/drawing/2014/main" id="{2A193EB4-99D8-AE7D-589F-99F360CD5DE1}"/>
              </a:ext>
            </a:extLst>
          </p:cNvPr>
          <p:cNvPicPr>
            <a:picLocks noChangeAspect="1"/>
          </p:cNvPicPr>
          <p:nvPr/>
        </p:nvPicPr>
        <p:blipFill>
          <a:blip r:embed="rId10"/>
          <a:stretch>
            <a:fillRect/>
          </a:stretch>
        </p:blipFill>
        <p:spPr>
          <a:xfrm>
            <a:off x="5375630" y="531699"/>
            <a:ext cx="1247949" cy="571580"/>
          </a:xfrm>
          <a:prstGeom prst="rect">
            <a:avLst/>
          </a:prstGeom>
        </p:spPr>
      </p:pic>
      <p:pic>
        <p:nvPicPr>
          <p:cNvPr id="64" name="Picture 63">
            <a:extLst>
              <a:ext uri="{FF2B5EF4-FFF2-40B4-BE49-F238E27FC236}">
                <a16:creationId xmlns:a16="http://schemas.microsoft.com/office/drawing/2014/main" id="{69DAA667-D8D7-7284-B9BD-AD2BF0CD4F38}"/>
              </a:ext>
            </a:extLst>
          </p:cNvPr>
          <p:cNvPicPr>
            <a:picLocks noChangeAspect="1"/>
          </p:cNvPicPr>
          <p:nvPr/>
        </p:nvPicPr>
        <p:blipFill>
          <a:blip r:embed="rId11"/>
          <a:stretch>
            <a:fillRect/>
          </a:stretch>
        </p:blipFill>
        <p:spPr>
          <a:xfrm>
            <a:off x="5412241" y="162202"/>
            <a:ext cx="1211338" cy="362001"/>
          </a:xfrm>
          <a:prstGeom prst="rect">
            <a:avLst/>
          </a:prstGeom>
        </p:spPr>
      </p:pic>
      <p:sp>
        <p:nvSpPr>
          <p:cNvPr id="65" name="TextBox 64">
            <a:extLst>
              <a:ext uri="{FF2B5EF4-FFF2-40B4-BE49-F238E27FC236}">
                <a16:creationId xmlns:a16="http://schemas.microsoft.com/office/drawing/2014/main" id="{56650E7F-3D0D-30D9-5EBF-278C58EF2E1C}"/>
              </a:ext>
            </a:extLst>
          </p:cNvPr>
          <p:cNvSpPr txBox="1"/>
          <p:nvPr/>
        </p:nvSpPr>
        <p:spPr>
          <a:xfrm>
            <a:off x="9947085" y="343202"/>
            <a:ext cx="1848583" cy="646331"/>
          </a:xfrm>
          <a:prstGeom prst="rect">
            <a:avLst/>
          </a:prstGeom>
          <a:noFill/>
        </p:spPr>
        <p:txBody>
          <a:bodyPr wrap="none" rtlCol="0">
            <a:spAutoFit/>
          </a:bodyPr>
          <a:lstStyle/>
          <a:p>
            <a:pPr algn="ctr"/>
            <a:r>
              <a:rPr lang="en-US" dirty="0">
                <a:solidFill>
                  <a:schemeClr val="accent6">
                    <a:lumMod val="75000"/>
                  </a:schemeClr>
                </a:solidFill>
              </a:rPr>
              <a:t>**Above Grade </a:t>
            </a:r>
          </a:p>
          <a:p>
            <a:pPr algn="ctr"/>
            <a:r>
              <a:rPr lang="en-US" dirty="0">
                <a:solidFill>
                  <a:schemeClr val="accent6">
                    <a:lumMod val="75000"/>
                  </a:schemeClr>
                </a:solidFill>
              </a:rPr>
              <a:t>Capping Fill</a:t>
            </a:r>
          </a:p>
        </p:txBody>
      </p:sp>
      <p:sp>
        <p:nvSpPr>
          <p:cNvPr id="66" name="TextBox 65">
            <a:extLst>
              <a:ext uri="{FF2B5EF4-FFF2-40B4-BE49-F238E27FC236}">
                <a16:creationId xmlns:a16="http://schemas.microsoft.com/office/drawing/2014/main" id="{0179BFED-0B7B-6562-4EAC-4F07E768D92E}"/>
              </a:ext>
            </a:extLst>
          </p:cNvPr>
          <p:cNvSpPr txBox="1"/>
          <p:nvPr/>
        </p:nvSpPr>
        <p:spPr>
          <a:xfrm>
            <a:off x="10069417" y="3025857"/>
            <a:ext cx="1597446" cy="646331"/>
          </a:xfrm>
          <a:prstGeom prst="rect">
            <a:avLst/>
          </a:prstGeom>
          <a:noFill/>
        </p:spPr>
        <p:txBody>
          <a:bodyPr wrap="square" rtlCol="0">
            <a:spAutoFit/>
          </a:bodyPr>
          <a:lstStyle/>
          <a:p>
            <a:pPr algn="ctr"/>
            <a:r>
              <a:rPr lang="en-US" dirty="0">
                <a:solidFill>
                  <a:schemeClr val="accent6">
                    <a:lumMod val="75000"/>
                  </a:schemeClr>
                </a:solidFill>
              </a:rPr>
              <a:t>**48 extra drainrock</a:t>
            </a:r>
          </a:p>
        </p:txBody>
      </p:sp>
      <p:sp>
        <p:nvSpPr>
          <p:cNvPr id="67" name="TextBox 66">
            <a:extLst>
              <a:ext uri="{FF2B5EF4-FFF2-40B4-BE49-F238E27FC236}">
                <a16:creationId xmlns:a16="http://schemas.microsoft.com/office/drawing/2014/main" id="{38DC75A4-DAC6-B6C5-EBD5-62177E091607}"/>
              </a:ext>
            </a:extLst>
          </p:cNvPr>
          <p:cNvSpPr txBox="1"/>
          <p:nvPr/>
        </p:nvSpPr>
        <p:spPr>
          <a:xfrm>
            <a:off x="9594508" y="5465148"/>
            <a:ext cx="2509311" cy="923330"/>
          </a:xfrm>
          <a:prstGeom prst="rect">
            <a:avLst/>
          </a:prstGeom>
          <a:noFill/>
        </p:spPr>
        <p:txBody>
          <a:bodyPr wrap="square" rtlCol="0">
            <a:spAutoFit/>
          </a:bodyPr>
          <a:lstStyle/>
          <a:p>
            <a:pPr algn="ctr"/>
            <a:r>
              <a:rPr lang="en-US" dirty="0">
                <a:solidFill>
                  <a:schemeClr val="accent6">
                    <a:lumMod val="75000"/>
                  </a:schemeClr>
                </a:solidFill>
              </a:rPr>
              <a:t>**One foot med sand</a:t>
            </a:r>
          </a:p>
          <a:p>
            <a:pPr algn="ctr"/>
            <a:r>
              <a:rPr lang="en-US" dirty="0">
                <a:solidFill>
                  <a:schemeClr val="accent6">
                    <a:lumMod val="75000"/>
                  </a:schemeClr>
                </a:solidFill>
              </a:rPr>
              <a:t>Used as Intrenched Sand Filter</a:t>
            </a:r>
          </a:p>
        </p:txBody>
      </p:sp>
      <p:cxnSp>
        <p:nvCxnSpPr>
          <p:cNvPr id="69" name="Straight Connector 68">
            <a:extLst>
              <a:ext uri="{FF2B5EF4-FFF2-40B4-BE49-F238E27FC236}">
                <a16:creationId xmlns:a16="http://schemas.microsoft.com/office/drawing/2014/main" id="{60963363-55BB-4D12-1744-1A22F55C494E}"/>
              </a:ext>
            </a:extLst>
          </p:cNvPr>
          <p:cNvCxnSpPr/>
          <p:nvPr/>
        </p:nvCxnSpPr>
        <p:spPr>
          <a:xfrm>
            <a:off x="10840598" y="1251218"/>
            <a:ext cx="0" cy="3945605"/>
          </a:xfrm>
          <a:prstGeom prst="line">
            <a:avLst/>
          </a:prstGeom>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AF28EC5C-AA1E-DFCB-DD45-38370AF2D499}"/>
              </a:ext>
            </a:extLst>
          </p:cNvPr>
          <p:cNvSpPr txBox="1"/>
          <p:nvPr/>
        </p:nvSpPr>
        <p:spPr>
          <a:xfrm>
            <a:off x="73635" y="85069"/>
            <a:ext cx="4725223" cy="1785104"/>
          </a:xfrm>
          <a:prstGeom prst="rect">
            <a:avLst/>
          </a:prstGeom>
          <a:noFill/>
        </p:spPr>
        <p:txBody>
          <a:bodyPr wrap="square" rtlCol="0">
            <a:spAutoFit/>
          </a:bodyPr>
          <a:lstStyle/>
          <a:p>
            <a:r>
              <a:rPr lang="en-US" dirty="0"/>
              <a:t>Installed:</a:t>
            </a:r>
          </a:p>
          <a:p>
            <a:r>
              <a:rPr lang="en-US" dirty="0"/>
              <a:t>Excavated to 6 foot</a:t>
            </a:r>
          </a:p>
          <a:p>
            <a:r>
              <a:rPr lang="en-US" dirty="0"/>
              <a:t>One foot med sand then 4 feet drainrock</a:t>
            </a:r>
          </a:p>
          <a:p>
            <a:r>
              <a:rPr lang="en-US" dirty="0"/>
              <a:t>One trench 6’ X 48’</a:t>
            </a:r>
          </a:p>
          <a:p>
            <a:r>
              <a:rPr lang="en-US" dirty="0"/>
              <a:t>Actual sq ft = </a:t>
            </a:r>
            <a:r>
              <a:rPr lang="en-US" sz="2000" dirty="0">
                <a:solidFill>
                  <a:srgbClr val="C00000"/>
                </a:solidFill>
              </a:rPr>
              <a:t>288 sq ft </a:t>
            </a:r>
            <a:endParaRPr lang="en-US" dirty="0">
              <a:solidFill>
                <a:srgbClr val="C00000"/>
              </a:solidFill>
            </a:endParaRPr>
          </a:p>
          <a:p>
            <a:r>
              <a:rPr lang="en-US" dirty="0">
                <a:highlight>
                  <a:srgbClr val="FFFF00"/>
                </a:highlight>
              </a:rPr>
              <a:t>Effective sq ft = </a:t>
            </a:r>
            <a:r>
              <a:rPr lang="en-US" dirty="0">
                <a:solidFill>
                  <a:srgbClr val="C00000"/>
                </a:solidFill>
                <a:highlight>
                  <a:srgbClr val="FFFF00"/>
                </a:highlight>
              </a:rPr>
              <a:t>543 sq ft</a:t>
            </a:r>
          </a:p>
        </p:txBody>
      </p:sp>
      <p:sp>
        <p:nvSpPr>
          <p:cNvPr id="72" name="TextBox 71">
            <a:extLst>
              <a:ext uri="{FF2B5EF4-FFF2-40B4-BE49-F238E27FC236}">
                <a16:creationId xmlns:a16="http://schemas.microsoft.com/office/drawing/2014/main" id="{648F679F-66C3-EB6C-9089-E11F3F84D64A}"/>
              </a:ext>
            </a:extLst>
          </p:cNvPr>
          <p:cNvSpPr txBox="1"/>
          <p:nvPr/>
        </p:nvSpPr>
        <p:spPr>
          <a:xfrm>
            <a:off x="3806924" y="5926988"/>
            <a:ext cx="929844" cy="523220"/>
          </a:xfrm>
          <a:prstGeom prst="rect">
            <a:avLst/>
          </a:prstGeom>
          <a:noFill/>
        </p:spPr>
        <p:txBody>
          <a:bodyPr wrap="square" rtlCol="0">
            <a:spAutoFit/>
          </a:bodyPr>
          <a:lstStyle/>
          <a:p>
            <a:r>
              <a:rPr lang="en-US" sz="2800" b="1" dirty="0">
                <a:solidFill>
                  <a:schemeClr val="bg2">
                    <a:lumMod val="25000"/>
                  </a:schemeClr>
                </a:solidFill>
              </a:rPr>
              <a:t>A2b</a:t>
            </a:r>
          </a:p>
        </p:txBody>
      </p:sp>
    </p:spTree>
    <p:extLst>
      <p:ext uri="{BB962C8B-B14F-4D97-AF65-F5344CB8AC3E}">
        <p14:creationId xmlns:p14="http://schemas.microsoft.com/office/powerpoint/2010/main" val="2282023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0E337-CD26-5D60-A557-9463AE68E257}"/>
              </a:ext>
            </a:extLst>
          </p:cNvPr>
          <p:cNvSpPr>
            <a:spLocks noGrp="1"/>
          </p:cNvSpPr>
          <p:nvPr>
            <p:ph type="title"/>
          </p:nvPr>
        </p:nvSpPr>
        <p:spPr/>
        <p:txBody>
          <a:bodyPr/>
          <a:lstStyle/>
          <a:p>
            <a:r>
              <a:rPr lang="en-US" dirty="0"/>
              <a:t>Groundwater Monitoring</a:t>
            </a:r>
          </a:p>
        </p:txBody>
      </p:sp>
      <p:pic>
        <p:nvPicPr>
          <p:cNvPr id="5" name="Content Placeholder 4">
            <a:extLst>
              <a:ext uri="{FF2B5EF4-FFF2-40B4-BE49-F238E27FC236}">
                <a16:creationId xmlns:a16="http://schemas.microsoft.com/office/drawing/2014/main" id="{9472679A-9EEA-AEB4-9ECC-27D7876901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643" y="1573214"/>
            <a:ext cx="2578885" cy="3865562"/>
          </a:xfrm>
          <a:prstGeom prst="rect">
            <a:avLst/>
          </a:prstGeom>
        </p:spPr>
      </p:pic>
      <p:pic>
        <p:nvPicPr>
          <p:cNvPr id="7" name="Picture 6">
            <a:extLst>
              <a:ext uri="{FF2B5EF4-FFF2-40B4-BE49-F238E27FC236}">
                <a16:creationId xmlns:a16="http://schemas.microsoft.com/office/drawing/2014/main" id="{A57CCC33-E41A-4A35-44B7-58028DDCC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86751" y="1652778"/>
            <a:ext cx="6858002" cy="3552446"/>
          </a:xfrm>
          <a:prstGeom prst="rect">
            <a:avLst/>
          </a:prstGeom>
        </p:spPr>
      </p:pic>
      <p:sp>
        <p:nvSpPr>
          <p:cNvPr id="8" name="TextBox 7">
            <a:extLst>
              <a:ext uri="{FF2B5EF4-FFF2-40B4-BE49-F238E27FC236}">
                <a16:creationId xmlns:a16="http://schemas.microsoft.com/office/drawing/2014/main" id="{29DE9403-E412-613A-193D-32996E4111C5}"/>
              </a:ext>
            </a:extLst>
          </p:cNvPr>
          <p:cNvSpPr txBox="1"/>
          <p:nvPr/>
        </p:nvSpPr>
        <p:spPr>
          <a:xfrm>
            <a:off x="3191534" y="1573214"/>
            <a:ext cx="5458690" cy="4247317"/>
          </a:xfrm>
          <a:prstGeom prst="rect">
            <a:avLst/>
          </a:prstGeom>
          <a:noFill/>
        </p:spPr>
        <p:txBody>
          <a:bodyPr wrap="square" rtlCol="0">
            <a:spAutoFit/>
          </a:bodyPr>
          <a:lstStyle/>
          <a:p>
            <a:r>
              <a:rPr lang="en-US" b="1" i="1" dirty="0">
                <a:solidFill>
                  <a:srgbClr val="0070C0"/>
                </a:solidFill>
              </a:rPr>
              <a:t>IDAPA 58.01.03 – Individual/Subsurface Sewage and Cleaning of Septic </a:t>
            </a:r>
            <a:r>
              <a:rPr lang="en-US" b="1" dirty="0">
                <a:solidFill>
                  <a:srgbClr val="0070C0"/>
                </a:solidFill>
              </a:rPr>
              <a:t>Tanks: Section 003 15.</a:t>
            </a:r>
          </a:p>
          <a:p>
            <a:r>
              <a:rPr lang="en-US" b="1" dirty="0"/>
              <a:t>High Groundwater Level – </a:t>
            </a:r>
          </a:p>
          <a:p>
            <a:endParaRPr lang="en-US" b="1" dirty="0"/>
          </a:p>
          <a:p>
            <a:r>
              <a:rPr lang="en-US" b="1" dirty="0"/>
              <a:t>Normal Vs. Seasonal. </a:t>
            </a:r>
          </a:p>
          <a:p>
            <a:endParaRPr lang="en-US" dirty="0"/>
          </a:p>
          <a:p>
            <a:r>
              <a:rPr lang="en-US" dirty="0"/>
              <a:t>a. The </a:t>
            </a:r>
            <a:r>
              <a:rPr lang="en-US" b="1" dirty="0"/>
              <a:t>normal high groundwater </a:t>
            </a:r>
            <a:r>
              <a:rPr lang="en-US" dirty="0"/>
              <a:t>level is the highest elevation of ground water that is maintained or exceeded for a continuous period of six (6) weeks a year.</a:t>
            </a:r>
          </a:p>
          <a:p>
            <a:r>
              <a:rPr lang="en-US" dirty="0"/>
              <a:t>b. The </a:t>
            </a:r>
            <a:r>
              <a:rPr lang="en-US" b="1" dirty="0"/>
              <a:t>seasonal high groundwate</a:t>
            </a:r>
            <a:r>
              <a:rPr lang="en-US" dirty="0"/>
              <a:t>r level is the highest elevation of ground water that is maintained or exceeded for a continuous period of one (1) week a year.</a:t>
            </a:r>
          </a:p>
          <a:p>
            <a:endParaRPr lang="en-US" dirty="0"/>
          </a:p>
        </p:txBody>
      </p:sp>
    </p:spTree>
    <p:extLst>
      <p:ext uri="{BB962C8B-B14F-4D97-AF65-F5344CB8AC3E}">
        <p14:creationId xmlns:p14="http://schemas.microsoft.com/office/powerpoint/2010/main" val="2099121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CEA7DD1-603C-3678-FB53-842A8EB38E7B}"/>
              </a:ext>
            </a:extLst>
          </p:cNvPr>
          <p:cNvPicPr>
            <a:picLocks noGrp="1" noChangeAspect="1"/>
          </p:cNvPicPr>
          <p:nvPr>
            <p:ph idx="1"/>
          </p:nvPr>
        </p:nvPicPr>
        <p:blipFill>
          <a:blip r:embed="rId2">
            <a:alphaModFix amt="46000"/>
            <a:extLst>
              <a:ext uri="{28A0092B-C50C-407E-A947-70E740481C1C}">
                <a14:useLocalDpi xmlns:a14="http://schemas.microsoft.com/office/drawing/2010/main" val="0"/>
              </a:ext>
            </a:extLst>
          </a:blip>
          <a:stretch>
            <a:fillRect/>
          </a:stretch>
        </p:blipFill>
        <p:spPr>
          <a:xfrm>
            <a:off x="304800" y="-213716"/>
            <a:ext cx="11887200" cy="8915400"/>
          </a:xfrm>
          <a:prstGeom prst="rect">
            <a:avLst/>
          </a:prstGeom>
        </p:spPr>
      </p:pic>
      <p:sp>
        <p:nvSpPr>
          <p:cNvPr id="2" name="Title 1">
            <a:extLst>
              <a:ext uri="{FF2B5EF4-FFF2-40B4-BE49-F238E27FC236}">
                <a16:creationId xmlns:a16="http://schemas.microsoft.com/office/drawing/2014/main" id="{7EE129E7-4D54-7DE3-1A8B-89C950E261B1}"/>
              </a:ext>
            </a:extLst>
          </p:cNvPr>
          <p:cNvSpPr>
            <a:spLocks noGrp="1"/>
          </p:cNvSpPr>
          <p:nvPr>
            <p:ph type="title"/>
          </p:nvPr>
        </p:nvSpPr>
        <p:spPr>
          <a:xfrm>
            <a:off x="769211" y="2087016"/>
            <a:ext cx="10653578" cy="1132258"/>
          </a:xfrm>
        </p:spPr>
        <p:txBody>
          <a:bodyPr/>
          <a:lstStyle/>
          <a:p>
            <a:pPr algn="ctr"/>
            <a:r>
              <a:rPr lang="en-US" dirty="0"/>
              <a:t>Questions???????????</a:t>
            </a:r>
          </a:p>
        </p:txBody>
      </p:sp>
    </p:spTree>
    <p:extLst>
      <p:ext uri="{BB962C8B-B14F-4D97-AF65-F5344CB8AC3E}">
        <p14:creationId xmlns:p14="http://schemas.microsoft.com/office/powerpoint/2010/main" val="3592315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26 Fishing and Hunting wall calendar">
            <a:extLst>
              <a:ext uri="{FF2B5EF4-FFF2-40B4-BE49-F238E27FC236}">
                <a16:creationId xmlns:a16="http://schemas.microsoft.com/office/drawing/2014/main" id="{016C143C-2283-1C62-B693-B0AF9644BEBB}"/>
              </a:ext>
            </a:extLst>
          </p:cNvPr>
          <p:cNvPicPr>
            <a:picLocks noChangeAspect="1" noChangeArrowheads="1"/>
          </p:cNvPicPr>
          <p:nvPr/>
        </p:nvPicPr>
        <p:blipFill>
          <a:blip r:embed="rId2">
            <a:alphaModFix amt="25000"/>
            <a:extLst>
              <a:ext uri="{28A0092B-C50C-407E-A947-70E740481C1C}">
                <a14:useLocalDpi xmlns:a14="http://schemas.microsoft.com/office/drawing/2010/main" val="0"/>
              </a:ext>
            </a:extLst>
          </a:blip>
          <a:srcRect/>
          <a:stretch>
            <a:fillRect/>
          </a:stretch>
        </p:blipFill>
        <p:spPr bwMode="auto">
          <a:xfrm>
            <a:off x="5838563" y="-168373"/>
            <a:ext cx="6353437" cy="79026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3B8357-A842-E492-F12E-F8DF834C565D}"/>
              </a:ext>
            </a:extLst>
          </p:cNvPr>
          <p:cNvPicPr>
            <a:picLocks noChangeAspect="1"/>
          </p:cNvPicPr>
          <p:nvPr/>
        </p:nvPicPr>
        <p:blipFill>
          <a:blip r:embed="rId3">
            <a:alphaModFix amt="26000"/>
            <a:extLst>
              <a:ext uri="{28A0092B-C50C-407E-A947-70E740481C1C}">
                <a14:useLocalDpi xmlns:a14="http://schemas.microsoft.com/office/drawing/2010/main" val="0"/>
              </a:ext>
            </a:extLst>
          </a:blip>
          <a:srcRect r="23240"/>
          <a:stretch>
            <a:fillRect/>
          </a:stretch>
        </p:blipFill>
        <p:spPr>
          <a:xfrm>
            <a:off x="-3220359" y="0"/>
            <a:ext cx="9316359" cy="6991285"/>
          </a:xfrm>
          <a:prstGeom prst="rect">
            <a:avLst/>
          </a:prstGeom>
        </p:spPr>
      </p:pic>
      <p:sp>
        <p:nvSpPr>
          <p:cNvPr id="2" name="Title 1">
            <a:extLst>
              <a:ext uri="{FF2B5EF4-FFF2-40B4-BE49-F238E27FC236}">
                <a16:creationId xmlns:a16="http://schemas.microsoft.com/office/drawing/2014/main" id="{D900CCD6-CB9D-7D50-C01F-CFAA4BAAFE69}"/>
              </a:ext>
            </a:extLst>
          </p:cNvPr>
          <p:cNvSpPr>
            <a:spLocks noGrp="1"/>
          </p:cNvSpPr>
          <p:nvPr>
            <p:ph type="title"/>
          </p:nvPr>
        </p:nvSpPr>
        <p:spPr/>
        <p:txBody>
          <a:bodyPr/>
          <a:lstStyle/>
          <a:p>
            <a:r>
              <a:rPr lang="en-US" u="sng" dirty="0"/>
              <a:t>When to Monitor?</a:t>
            </a:r>
          </a:p>
        </p:txBody>
      </p:sp>
      <p:sp>
        <p:nvSpPr>
          <p:cNvPr id="3" name="Content Placeholder 2">
            <a:extLst>
              <a:ext uri="{FF2B5EF4-FFF2-40B4-BE49-F238E27FC236}">
                <a16:creationId xmlns:a16="http://schemas.microsoft.com/office/drawing/2014/main" id="{617BF145-F27D-16F3-B917-E7804A9DB4AA}"/>
              </a:ext>
            </a:extLst>
          </p:cNvPr>
          <p:cNvSpPr>
            <a:spLocks noGrp="1"/>
          </p:cNvSpPr>
          <p:nvPr>
            <p:ph idx="1"/>
          </p:nvPr>
        </p:nvSpPr>
        <p:spPr>
          <a:xfrm>
            <a:off x="65989" y="1071198"/>
            <a:ext cx="11200238" cy="5238162"/>
          </a:xfrm>
        </p:spPr>
        <p:txBody>
          <a:bodyPr>
            <a:normAutofit lnSpcReduction="10000"/>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Ground water monitoring is to be conducted during the time of peak ground water levels. For areas where spring runoff is the primary source of ground water, monitoring should be conducted February through June. For sites where irrigation is expected to be the primary source of ground water, monitoring should take place April through October. The applicant or representative will monitor the ground water levels on a weekly basis to collect the ground water elevation data. An EHS may perform quality control checks by monitoring the ground water levels as their schedule allows. A site by site determination on who will monitor ground water levels will be made based on Health District manpower availability. </a:t>
            </a:r>
            <a:endParaRPr lang="en-US" sz="2800" b="1" dirty="0"/>
          </a:p>
        </p:txBody>
      </p:sp>
    </p:spTree>
    <p:extLst>
      <p:ext uri="{BB962C8B-B14F-4D97-AF65-F5344CB8AC3E}">
        <p14:creationId xmlns:p14="http://schemas.microsoft.com/office/powerpoint/2010/main" val="2729425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711C3-A27E-65D3-38D5-1AD548C942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2AE461-7C80-2587-3D6F-95D0C61BEE23}"/>
              </a:ext>
            </a:extLst>
          </p:cNvPr>
          <p:cNvSpPr>
            <a:spLocks noGrp="1"/>
          </p:cNvSpPr>
          <p:nvPr>
            <p:ph idx="1"/>
          </p:nvPr>
        </p:nvSpPr>
        <p:spPr/>
        <p:txBody>
          <a:bodyPr/>
          <a:lstStyle/>
          <a:p>
            <a:endParaRPr lang="en-US" dirty="0"/>
          </a:p>
        </p:txBody>
      </p:sp>
      <p:graphicFrame>
        <p:nvGraphicFramePr>
          <p:cNvPr id="4" name="Object 3">
            <a:extLst>
              <a:ext uri="{FF2B5EF4-FFF2-40B4-BE49-F238E27FC236}">
                <a16:creationId xmlns:a16="http://schemas.microsoft.com/office/drawing/2014/main" id="{E018C136-FF1D-95CB-5D83-EAACA4A38E9F}"/>
              </a:ext>
            </a:extLst>
          </p:cNvPr>
          <p:cNvGraphicFramePr>
            <a:graphicFrameLocks noChangeAspect="1"/>
          </p:cNvGraphicFramePr>
          <p:nvPr>
            <p:extLst>
              <p:ext uri="{D42A27DB-BD31-4B8C-83A1-F6EECF244321}">
                <p14:modId xmlns:p14="http://schemas.microsoft.com/office/powerpoint/2010/main" val="3413481774"/>
              </p:ext>
            </p:extLst>
          </p:nvPr>
        </p:nvGraphicFramePr>
        <p:xfrm>
          <a:off x="5806343" y="419401"/>
          <a:ext cx="5459883" cy="7066583"/>
        </p:xfrm>
        <a:graphic>
          <a:graphicData uri="http://schemas.openxmlformats.org/presentationml/2006/ole">
            <mc:AlternateContent xmlns:mc="http://schemas.openxmlformats.org/markup-compatibility/2006">
              <mc:Choice xmlns:v="urn:schemas-microsoft-com:vml" Requires="v">
                <p:oleObj name="Acrobat Document" r:id="rId2" imgW="5829108" imgH="7543672" progId="Acrobat.Document.DC">
                  <p:embed/>
                </p:oleObj>
              </mc:Choice>
              <mc:Fallback>
                <p:oleObj name="Acrobat Document" r:id="rId2" imgW="5829108" imgH="7543672" progId="Acrobat.Document.DC">
                  <p:embed/>
                  <p:pic>
                    <p:nvPicPr>
                      <p:cNvPr id="4" name="Object 3">
                        <a:extLst>
                          <a:ext uri="{FF2B5EF4-FFF2-40B4-BE49-F238E27FC236}">
                            <a16:creationId xmlns:a16="http://schemas.microsoft.com/office/drawing/2014/main" id="{E018C136-FF1D-95CB-5D83-EAACA4A38E9F}"/>
                          </a:ext>
                        </a:extLst>
                      </p:cNvPr>
                      <p:cNvPicPr/>
                      <p:nvPr/>
                    </p:nvPicPr>
                    <p:blipFill>
                      <a:blip r:embed="rId3"/>
                      <a:stretch>
                        <a:fillRect/>
                      </a:stretch>
                    </p:blipFill>
                    <p:spPr>
                      <a:xfrm>
                        <a:off x="5806343" y="419401"/>
                        <a:ext cx="5459883" cy="706658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D4927537-78DA-9344-115A-D4F35BCD1810}"/>
              </a:ext>
            </a:extLst>
          </p:cNvPr>
          <p:cNvGraphicFramePr>
            <a:graphicFrameLocks noChangeAspect="1"/>
          </p:cNvGraphicFramePr>
          <p:nvPr>
            <p:extLst>
              <p:ext uri="{D42A27DB-BD31-4B8C-83A1-F6EECF244321}">
                <p14:modId xmlns:p14="http://schemas.microsoft.com/office/powerpoint/2010/main" val="86639979"/>
              </p:ext>
            </p:extLst>
          </p:nvPr>
        </p:nvGraphicFramePr>
        <p:xfrm>
          <a:off x="382715" y="548640"/>
          <a:ext cx="5193696" cy="6722066"/>
        </p:xfrm>
        <a:graphic>
          <a:graphicData uri="http://schemas.openxmlformats.org/presentationml/2006/ole">
            <mc:AlternateContent xmlns:mc="http://schemas.openxmlformats.org/markup-compatibility/2006">
              <mc:Choice xmlns:v="urn:schemas-microsoft-com:vml" Requires="v">
                <p:oleObj name="Acrobat Document" r:id="rId4" imgW="5829108" imgH="7543672" progId="Acrobat.Document.DC">
                  <p:embed/>
                </p:oleObj>
              </mc:Choice>
              <mc:Fallback>
                <p:oleObj name="Acrobat Document" r:id="rId4" imgW="5829108" imgH="7543672" progId="Acrobat.Document.DC">
                  <p:embed/>
                  <p:pic>
                    <p:nvPicPr>
                      <p:cNvPr id="5" name="Object 4">
                        <a:extLst>
                          <a:ext uri="{FF2B5EF4-FFF2-40B4-BE49-F238E27FC236}">
                            <a16:creationId xmlns:a16="http://schemas.microsoft.com/office/drawing/2014/main" id="{D4927537-78DA-9344-115A-D4F35BCD1810}"/>
                          </a:ext>
                        </a:extLst>
                      </p:cNvPr>
                      <p:cNvPicPr/>
                      <p:nvPr/>
                    </p:nvPicPr>
                    <p:blipFill>
                      <a:blip r:embed="rId5"/>
                      <a:stretch>
                        <a:fillRect/>
                      </a:stretch>
                    </p:blipFill>
                    <p:spPr>
                      <a:xfrm>
                        <a:off x="382715" y="548640"/>
                        <a:ext cx="5193696" cy="6722066"/>
                      </a:xfrm>
                      <a:prstGeom prst="rect">
                        <a:avLst/>
                      </a:prstGeom>
                    </p:spPr>
                  </p:pic>
                </p:oleObj>
              </mc:Fallback>
            </mc:AlternateContent>
          </a:graphicData>
        </a:graphic>
      </p:graphicFrame>
    </p:spTree>
    <p:extLst>
      <p:ext uri="{BB962C8B-B14F-4D97-AF65-F5344CB8AC3E}">
        <p14:creationId xmlns:p14="http://schemas.microsoft.com/office/powerpoint/2010/main" val="3806782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66F24AF-745E-342C-F7AC-BEC9E20B1D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408" y="1150594"/>
            <a:ext cx="9211056" cy="5715494"/>
          </a:xfrm>
          <a:prstGeom prst="rect">
            <a:avLst/>
          </a:prstGeom>
        </p:spPr>
      </p:pic>
      <p:sp>
        <p:nvSpPr>
          <p:cNvPr id="2" name="Title 1">
            <a:extLst>
              <a:ext uri="{FF2B5EF4-FFF2-40B4-BE49-F238E27FC236}">
                <a16:creationId xmlns:a16="http://schemas.microsoft.com/office/drawing/2014/main" id="{F1F3F7CE-46D4-AD5A-EAEB-074E5353DE79}"/>
              </a:ext>
            </a:extLst>
          </p:cNvPr>
          <p:cNvSpPr>
            <a:spLocks noGrp="1"/>
          </p:cNvSpPr>
          <p:nvPr>
            <p:ph type="title"/>
          </p:nvPr>
        </p:nvSpPr>
        <p:spPr/>
        <p:txBody>
          <a:bodyPr/>
          <a:lstStyle/>
          <a:p>
            <a:r>
              <a:rPr lang="en-US" dirty="0"/>
              <a:t>Based on elevation? </a:t>
            </a:r>
            <a:r>
              <a:rPr lang="en-US" dirty="0" err="1"/>
              <a:t>Ehhhhh</a:t>
            </a:r>
            <a:r>
              <a:rPr lang="en-US" dirty="0"/>
              <a:t>….</a:t>
            </a:r>
          </a:p>
        </p:txBody>
      </p:sp>
      <p:graphicFrame>
        <p:nvGraphicFramePr>
          <p:cNvPr id="6" name="Chart 5">
            <a:extLst>
              <a:ext uri="{FF2B5EF4-FFF2-40B4-BE49-F238E27FC236}">
                <a16:creationId xmlns:a16="http://schemas.microsoft.com/office/drawing/2014/main" id="{B1A28F5D-8C1C-4E86-A9ED-1E63111D30D5}"/>
              </a:ext>
            </a:extLst>
          </p:cNvPr>
          <p:cNvGraphicFramePr>
            <a:graphicFrameLocks/>
          </p:cNvGraphicFramePr>
          <p:nvPr>
            <p:extLst>
              <p:ext uri="{D42A27DB-BD31-4B8C-83A1-F6EECF244321}">
                <p14:modId xmlns:p14="http://schemas.microsoft.com/office/powerpoint/2010/main" val="1638969563"/>
              </p:ext>
            </p:extLst>
          </p:nvPr>
        </p:nvGraphicFramePr>
        <p:xfrm>
          <a:off x="6876288" y="1114769"/>
          <a:ext cx="5099304" cy="31706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7123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C1D69E-ECAF-8C57-1DD7-64B0360C6F1F}"/>
              </a:ext>
            </a:extLst>
          </p:cNvPr>
          <p:cNvPicPr>
            <a:picLocks noChangeAspect="1"/>
          </p:cNvPicPr>
          <p:nvPr/>
        </p:nvPicPr>
        <p:blipFill>
          <a:blip r:embed="rId2">
            <a:extLst>
              <a:ext uri="{28A0092B-C50C-407E-A947-70E740481C1C}">
                <a14:useLocalDpi xmlns:a14="http://schemas.microsoft.com/office/drawing/2010/main" val="0"/>
              </a:ext>
            </a:extLst>
          </a:blip>
          <a:srcRect r="18834"/>
          <a:stretch>
            <a:fillRect/>
          </a:stretch>
        </p:blipFill>
        <p:spPr>
          <a:xfrm>
            <a:off x="6572250" y="3743231"/>
            <a:ext cx="5619750" cy="3114769"/>
          </a:xfrm>
          <a:prstGeom prst="rect">
            <a:avLst/>
          </a:prstGeom>
        </p:spPr>
      </p:pic>
      <p:pic>
        <p:nvPicPr>
          <p:cNvPr id="18" name="Picture 17">
            <a:extLst>
              <a:ext uri="{FF2B5EF4-FFF2-40B4-BE49-F238E27FC236}">
                <a16:creationId xmlns:a16="http://schemas.microsoft.com/office/drawing/2014/main" id="{00BF2D38-3602-F005-7234-FA5A9A958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502" y="1626993"/>
            <a:ext cx="5680898" cy="2875449"/>
          </a:xfrm>
          <a:prstGeom prst="rect">
            <a:avLst/>
          </a:prstGeom>
        </p:spPr>
      </p:pic>
      <p:sp>
        <p:nvSpPr>
          <p:cNvPr id="2" name="Title 1">
            <a:extLst>
              <a:ext uri="{FF2B5EF4-FFF2-40B4-BE49-F238E27FC236}">
                <a16:creationId xmlns:a16="http://schemas.microsoft.com/office/drawing/2014/main" id="{66EEB413-5E7C-83BA-8812-362DF5A6DC33}"/>
              </a:ext>
            </a:extLst>
          </p:cNvPr>
          <p:cNvSpPr>
            <a:spLocks noGrp="1"/>
          </p:cNvSpPr>
          <p:nvPr>
            <p:ph type="title"/>
          </p:nvPr>
        </p:nvSpPr>
        <p:spPr/>
        <p:txBody>
          <a:bodyPr/>
          <a:lstStyle/>
          <a:p>
            <a:r>
              <a:rPr lang="en-US" dirty="0"/>
              <a:t>Solutions</a:t>
            </a:r>
          </a:p>
        </p:txBody>
      </p:sp>
      <p:sp>
        <p:nvSpPr>
          <p:cNvPr id="3" name="Content Placeholder 2">
            <a:extLst>
              <a:ext uri="{FF2B5EF4-FFF2-40B4-BE49-F238E27FC236}">
                <a16:creationId xmlns:a16="http://schemas.microsoft.com/office/drawing/2014/main" id="{02E19600-E396-CEA1-24A8-DAC7B6EF0A07}"/>
              </a:ext>
            </a:extLst>
          </p:cNvPr>
          <p:cNvSpPr>
            <a:spLocks noGrp="1"/>
          </p:cNvSpPr>
          <p:nvPr>
            <p:ph idx="1"/>
          </p:nvPr>
        </p:nvSpPr>
        <p:spPr>
          <a:xfrm>
            <a:off x="612647" y="1715532"/>
            <a:ext cx="5483353" cy="4593828"/>
          </a:xfrm>
        </p:spPr>
        <p:txBody>
          <a:bodyPr>
            <a:normAutofit lnSpcReduction="10000"/>
          </a:bodyPr>
          <a:lstStyle/>
          <a:p>
            <a:pPr marL="0" indent="0">
              <a:buNone/>
            </a:pPr>
            <a:r>
              <a:rPr lang="en-US" b="1" dirty="0"/>
              <a:t>Complex/proprietary system type options: </a:t>
            </a:r>
            <a:endParaRPr lang="en-US" dirty="0"/>
          </a:p>
          <a:p>
            <a:pPr marL="0" indent="0">
              <a:buNone/>
            </a:pPr>
            <a:endParaRPr lang="en-US" dirty="0"/>
          </a:p>
          <a:p>
            <a:r>
              <a:rPr lang="en-US" b="1" dirty="0"/>
              <a:t>Aerofin -Infiltrator </a:t>
            </a:r>
            <a:endParaRPr lang="en-US" dirty="0"/>
          </a:p>
          <a:p>
            <a:r>
              <a:rPr lang="en-US" b="1" dirty="0"/>
              <a:t>ATL -Infiltrator </a:t>
            </a:r>
            <a:endParaRPr lang="en-US" dirty="0"/>
          </a:p>
          <a:p>
            <a:r>
              <a:rPr lang="en-US" b="1" dirty="0"/>
              <a:t>Eljen</a:t>
            </a:r>
            <a:endParaRPr lang="en-US" dirty="0"/>
          </a:p>
          <a:p>
            <a:r>
              <a:rPr lang="en-US" b="1" dirty="0"/>
              <a:t>ETPS</a:t>
            </a:r>
            <a:endParaRPr lang="en-US" dirty="0"/>
          </a:p>
          <a:p>
            <a:r>
              <a:rPr lang="en-US" b="1" dirty="0"/>
              <a:t>GeoMat</a:t>
            </a:r>
            <a:endParaRPr lang="en-US" dirty="0"/>
          </a:p>
          <a:p>
            <a:r>
              <a:rPr lang="en-US" b="1" dirty="0"/>
              <a:t>Lowridge Oscar II</a:t>
            </a:r>
            <a:endParaRPr lang="en-US" dirty="0"/>
          </a:p>
          <a:p>
            <a:r>
              <a:rPr lang="en-US" b="1" dirty="0"/>
              <a:t>Presby -Infiltrator </a:t>
            </a:r>
            <a:endParaRPr lang="en-US" dirty="0"/>
          </a:p>
          <a:p>
            <a:r>
              <a:rPr lang="en-US" b="1" dirty="0"/>
              <a:t>Sand Mound (needs engineering)</a:t>
            </a:r>
            <a:endParaRPr lang="en-US" dirty="0"/>
          </a:p>
        </p:txBody>
      </p:sp>
      <p:cxnSp>
        <p:nvCxnSpPr>
          <p:cNvPr id="11" name="Straight Arrow Connector 10">
            <a:extLst>
              <a:ext uri="{FF2B5EF4-FFF2-40B4-BE49-F238E27FC236}">
                <a16:creationId xmlns:a16="http://schemas.microsoft.com/office/drawing/2014/main" id="{656E70ED-1AC8-CD91-0BCE-49ACB0B0600D}"/>
              </a:ext>
            </a:extLst>
          </p:cNvPr>
          <p:cNvCxnSpPr>
            <a:cxnSpLocks/>
          </p:cNvCxnSpPr>
          <p:nvPr/>
        </p:nvCxnSpPr>
        <p:spPr>
          <a:xfrm flipV="1">
            <a:off x="1943100" y="3621024"/>
            <a:ext cx="4473402" cy="105575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4E6E47-7407-232B-0879-7043DE19A506}"/>
              </a:ext>
            </a:extLst>
          </p:cNvPr>
          <p:cNvCxnSpPr/>
          <p:nvPr/>
        </p:nvCxnSpPr>
        <p:spPr>
          <a:xfrm flipV="1">
            <a:off x="1636776" y="2011680"/>
            <a:ext cx="4718248" cy="18105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876CB75-F94D-1483-99F5-649C05AF4A16}"/>
              </a:ext>
            </a:extLst>
          </p:cNvPr>
          <p:cNvCxnSpPr/>
          <p:nvPr/>
        </p:nvCxnSpPr>
        <p:spPr>
          <a:xfrm flipV="1">
            <a:off x="3163824" y="5477256"/>
            <a:ext cx="3408426" cy="17373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7791488-0D98-D0A5-640D-1E522303339D}"/>
              </a:ext>
            </a:extLst>
          </p:cNvPr>
          <p:cNvSpPr txBox="1"/>
          <p:nvPr/>
        </p:nvSpPr>
        <p:spPr>
          <a:xfrm>
            <a:off x="292146" y="1101926"/>
            <a:ext cx="6062878" cy="369332"/>
          </a:xfrm>
          <a:prstGeom prst="rect">
            <a:avLst/>
          </a:prstGeom>
          <a:noFill/>
        </p:spPr>
        <p:txBody>
          <a:bodyPr wrap="none" rtlCol="0">
            <a:spAutoFit/>
          </a:bodyPr>
          <a:lstStyle/>
          <a:p>
            <a:r>
              <a:rPr lang="en-US" dirty="0">
                <a:solidFill>
                  <a:srgbClr val="C00000"/>
                </a:solidFill>
              </a:rPr>
              <a:t>**Allowed to install one foot above seasonal high levels</a:t>
            </a:r>
          </a:p>
        </p:txBody>
      </p:sp>
      <p:pic>
        <p:nvPicPr>
          <p:cNvPr id="7" name="Picture 6">
            <a:extLst>
              <a:ext uri="{FF2B5EF4-FFF2-40B4-BE49-F238E27FC236}">
                <a16:creationId xmlns:a16="http://schemas.microsoft.com/office/drawing/2014/main" id="{FD396EA8-18CD-397B-D945-4A59AD0C18E2}"/>
              </a:ext>
            </a:extLst>
          </p:cNvPr>
          <p:cNvPicPr>
            <a:picLocks noChangeAspect="1"/>
          </p:cNvPicPr>
          <p:nvPr/>
        </p:nvPicPr>
        <p:blipFill>
          <a:blip r:embed="rId4">
            <a:extLst>
              <a:ext uri="{28A0092B-C50C-407E-A947-70E740481C1C}">
                <a14:useLocalDpi xmlns:a14="http://schemas.microsoft.com/office/drawing/2010/main" val="0"/>
              </a:ext>
            </a:extLst>
          </a:blip>
          <a:srcRect b="16155"/>
          <a:stretch>
            <a:fillRect/>
          </a:stretch>
        </p:blipFill>
        <p:spPr>
          <a:xfrm>
            <a:off x="6355023" y="-133350"/>
            <a:ext cx="5935331" cy="2724150"/>
          </a:xfrm>
          <a:prstGeom prst="rect">
            <a:avLst/>
          </a:prstGeom>
        </p:spPr>
      </p:pic>
    </p:spTree>
    <p:extLst>
      <p:ext uri="{BB962C8B-B14F-4D97-AF65-F5344CB8AC3E}">
        <p14:creationId xmlns:p14="http://schemas.microsoft.com/office/powerpoint/2010/main" val="513346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14330-5D6F-1FF9-D314-13EE30822D59}"/>
              </a:ext>
            </a:extLst>
          </p:cNvPr>
          <p:cNvSpPr>
            <a:spLocks noGrp="1"/>
          </p:cNvSpPr>
          <p:nvPr>
            <p:ph type="title"/>
          </p:nvPr>
        </p:nvSpPr>
        <p:spPr/>
        <p:txBody>
          <a:bodyPr/>
          <a:lstStyle/>
          <a:p>
            <a:r>
              <a:rPr lang="en-US" dirty="0"/>
              <a:t>I need it now!</a:t>
            </a:r>
          </a:p>
        </p:txBody>
      </p:sp>
      <p:sp>
        <p:nvSpPr>
          <p:cNvPr id="3" name="Content Placeholder 2">
            <a:extLst>
              <a:ext uri="{FF2B5EF4-FFF2-40B4-BE49-F238E27FC236}">
                <a16:creationId xmlns:a16="http://schemas.microsoft.com/office/drawing/2014/main" id="{68C6825E-7513-183F-70AC-8718DF281D2A}"/>
              </a:ext>
            </a:extLst>
          </p:cNvPr>
          <p:cNvSpPr>
            <a:spLocks noGrp="1"/>
          </p:cNvSpPr>
          <p:nvPr>
            <p:ph idx="1"/>
          </p:nvPr>
        </p:nvSpPr>
        <p:spPr/>
        <p:txBody>
          <a:bodyPr/>
          <a:lstStyle/>
          <a:p>
            <a:r>
              <a:rPr lang="en-US" dirty="0"/>
              <a:t>If historical records allow, issue conservative complex shallow permit now.</a:t>
            </a:r>
          </a:p>
          <a:p>
            <a:r>
              <a:rPr lang="en-US" dirty="0"/>
              <a:t>Complete monitoring season. Submit collected data records.</a:t>
            </a:r>
          </a:p>
          <a:p>
            <a:r>
              <a:rPr lang="en-US" dirty="0"/>
              <a:t>If recorded data allows for change to original permit than apply for permit amendment based on collected data.</a:t>
            </a:r>
          </a:p>
          <a:p>
            <a:pPr lvl="4"/>
            <a:r>
              <a:rPr lang="en-US" sz="1800" i="1" dirty="0">
                <a:solidFill>
                  <a:srgbClr val="C00000"/>
                </a:solidFill>
              </a:rPr>
              <a:t>$450 permit amendment fee</a:t>
            </a:r>
          </a:p>
        </p:txBody>
      </p:sp>
    </p:spTree>
    <p:extLst>
      <p:ext uri="{BB962C8B-B14F-4D97-AF65-F5344CB8AC3E}">
        <p14:creationId xmlns:p14="http://schemas.microsoft.com/office/powerpoint/2010/main" val="1496056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F750-A79B-263D-6452-9AB1F6868352}"/>
              </a:ext>
            </a:extLst>
          </p:cNvPr>
          <p:cNvSpPr>
            <a:spLocks noGrp="1"/>
          </p:cNvSpPr>
          <p:nvPr>
            <p:ph type="title"/>
          </p:nvPr>
        </p:nvSpPr>
        <p:spPr/>
        <p:txBody>
          <a:bodyPr/>
          <a:lstStyle/>
          <a:p>
            <a:r>
              <a:rPr lang="en-US" dirty="0"/>
              <a:t>Other site-specific problems and solutions</a:t>
            </a:r>
          </a:p>
        </p:txBody>
      </p:sp>
      <p:sp>
        <p:nvSpPr>
          <p:cNvPr id="3" name="Content Placeholder 2">
            <a:extLst>
              <a:ext uri="{FF2B5EF4-FFF2-40B4-BE49-F238E27FC236}">
                <a16:creationId xmlns:a16="http://schemas.microsoft.com/office/drawing/2014/main" id="{00B7D246-8279-5DB4-C7C9-CCF8DE78F91B}"/>
              </a:ext>
            </a:extLst>
          </p:cNvPr>
          <p:cNvSpPr>
            <a:spLocks noGrp="1"/>
          </p:cNvSpPr>
          <p:nvPr>
            <p:ph idx="1"/>
          </p:nvPr>
        </p:nvSpPr>
        <p:spPr>
          <a:xfrm>
            <a:off x="612647" y="1715532"/>
            <a:ext cx="6976873" cy="1045956"/>
          </a:xfrm>
        </p:spPr>
        <p:txBody>
          <a:bodyPr>
            <a:normAutofit fontScale="85000" lnSpcReduction="10000"/>
          </a:bodyPr>
          <a:lstStyle/>
          <a:p>
            <a:r>
              <a:rPr lang="en-US" dirty="0"/>
              <a:t>SPACE!!   Small lot/Neighboring well setbacks/Surface water</a:t>
            </a:r>
          </a:p>
          <a:p>
            <a:r>
              <a:rPr lang="en-US" dirty="0"/>
              <a:t>Poor soil conditions</a:t>
            </a:r>
          </a:p>
          <a:p>
            <a:endParaRPr lang="en-US" dirty="0"/>
          </a:p>
        </p:txBody>
      </p:sp>
      <p:pic>
        <p:nvPicPr>
          <p:cNvPr id="5" name="Picture 4">
            <a:extLst>
              <a:ext uri="{FF2B5EF4-FFF2-40B4-BE49-F238E27FC236}">
                <a16:creationId xmlns:a16="http://schemas.microsoft.com/office/drawing/2014/main" id="{DC856857-4029-BDE5-F1BB-8311E896F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0228" y="1000125"/>
            <a:ext cx="3670604" cy="5772150"/>
          </a:xfrm>
          <a:prstGeom prst="rect">
            <a:avLst/>
          </a:prstGeom>
        </p:spPr>
      </p:pic>
      <p:pic>
        <p:nvPicPr>
          <p:cNvPr id="7" name="Picture 6">
            <a:extLst>
              <a:ext uri="{FF2B5EF4-FFF2-40B4-BE49-F238E27FC236}">
                <a16:creationId xmlns:a16="http://schemas.microsoft.com/office/drawing/2014/main" id="{2A24C50D-41B6-BF4B-F249-64E06AAEB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07" y="4136000"/>
            <a:ext cx="4693993" cy="2721999"/>
          </a:xfrm>
          <a:prstGeom prst="rect">
            <a:avLst/>
          </a:prstGeom>
        </p:spPr>
      </p:pic>
      <p:pic>
        <p:nvPicPr>
          <p:cNvPr id="9" name="Picture 8">
            <a:extLst>
              <a:ext uri="{FF2B5EF4-FFF2-40B4-BE49-F238E27FC236}">
                <a16:creationId xmlns:a16="http://schemas.microsoft.com/office/drawing/2014/main" id="{7E0910FF-0949-FB2D-82C8-AABA2513E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324350" y="2905125"/>
            <a:ext cx="4419600" cy="3314700"/>
          </a:xfrm>
          <a:prstGeom prst="rect">
            <a:avLst/>
          </a:prstGeom>
        </p:spPr>
      </p:pic>
    </p:spTree>
    <p:extLst>
      <p:ext uri="{BB962C8B-B14F-4D97-AF65-F5344CB8AC3E}">
        <p14:creationId xmlns:p14="http://schemas.microsoft.com/office/powerpoint/2010/main" val="2298046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0A89C-88A3-A628-FFE8-EF36C38CCC37}"/>
              </a:ext>
            </a:extLst>
          </p:cNvPr>
          <p:cNvSpPr>
            <a:spLocks noGrp="1"/>
          </p:cNvSpPr>
          <p:nvPr>
            <p:ph type="title"/>
          </p:nvPr>
        </p:nvSpPr>
        <p:spPr/>
        <p:txBody>
          <a:bodyPr>
            <a:normAutofit fontScale="90000"/>
          </a:bodyPr>
          <a:lstStyle/>
          <a:p>
            <a:r>
              <a:rPr lang="en-US" dirty="0"/>
              <a:t>TGM 4.23</a:t>
            </a:r>
            <a:br>
              <a:rPr lang="en-US" dirty="0"/>
            </a:br>
            <a:r>
              <a:rPr lang="en-US" dirty="0"/>
              <a:t>In-Trench Sand Filter </a:t>
            </a:r>
            <a:br>
              <a:rPr lang="en-US" dirty="0"/>
            </a:br>
            <a:r>
              <a:rPr lang="en-US" sz="1800" dirty="0"/>
              <a:t>Revision: May 13, 2021 </a:t>
            </a:r>
            <a:br>
              <a:rPr lang="en-US" dirty="0"/>
            </a:br>
            <a:endParaRPr lang="en-US" dirty="0"/>
          </a:p>
        </p:txBody>
      </p:sp>
      <p:sp>
        <p:nvSpPr>
          <p:cNvPr id="3" name="Content Placeholder 2">
            <a:extLst>
              <a:ext uri="{FF2B5EF4-FFF2-40B4-BE49-F238E27FC236}">
                <a16:creationId xmlns:a16="http://schemas.microsoft.com/office/drawing/2014/main" id="{2EA671DA-C59E-902B-8F16-CF866A090D76}"/>
              </a:ext>
            </a:extLst>
          </p:cNvPr>
          <p:cNvSpPr>
            <a:spLocks noGrp="1"/>
          </p:cNvSpPr>
          <p:nvPr>
            <p:ph idx="1"/>
          </p:nvPr>
        </p:nvSpPr>
        <p:spPr/>
        <p:txBody>
          <a:bodyPr/>
          <a:lstStyle/>
          <a:p>
            <a:r>
              <a:rPr lang="en-US" dirty="0"/>
              <a:t>Installer registration permit: Property owner or standard and basic (complex if pretreated and pressurized enveloped) </a:t>
            </a:r>
          </a:p>
          <a:p>
            <a:r>
              <a:rPr lang="en-US" dirty="0"/>
              <a:t>Licensed professional engineer required: No (yes if pressurized enveloped) </a:t>
            </a:r>
          </a:p>
          <a:p>
            <a:r>
              <a:rPr lang="en-US" b="1" dirty="0"/>
              <a:t>4.23.1 Description </a:t>
            </a:r>
            <a:endParaRPr lang="en-US" dirty="0"/>
          </a:p>
          <a:p>
            <a:r>
              <a:rPr lang="en-US" dirty="0"/>
              <a:t>An in-trench sand filter is a standard trench or bed system receiving effluent by either gravity or low-pressure flow, under which is placed a filter of manufactured medium sand meeting the definitions provided in section 3.2.8.1.2. </a:t>
            </a:r>
          </a:p>
        </p:txBody>
      </p:sp>
      <p:sp>
        <p:nvSpPr>
          <p:cNvPr id="4" name="TextBox 3">
            <a:extLst>
              <a:ext uri="{FF2B5EF4-FFF2-40B4-BE49-F238E27FC236}">
                <a16:creationId xmlns:a16="http://schemas.microsoft.com/office/drawing/2014/main" id="{482CDEC5-37CF-D5EC-93C6-20C831338957}"/>
              </a:ext>
            </a:extLst>
          </p:cNvPr>
          <p:cNvSpPr txBox="1"/>
          <p:nvPr/>
        </p:nvSpPr>
        <p:spPr>
          <a:xfrm>
            <a:off x="1671067" y="5374767"/>
            <a:ext cx="8094725" cy="369332"/>
          </a:xfrm>
          <a:prstGeom prst="rect">
            <a:avLst/>
          </a:prstGeom>
          <a:solidFill>
            <a:schemeClr val="tx1">
              <a:lumMod val="65000"/>
              <a:lumOff val="35000"/>
            </a:schemeClr>
          </a:solidFill>
        </p:spPr>
        <p:txBody>
          <a:bodyPr wrap="square" rtlCol="0">
            <a:spAutoFit/>
          </a:bodyPr>
          <a:lstStyle/>
          <a:p>
            <a:r>
              <a:rPr lang="en-US" b="1" dirty="0">
                <a:solidFill>
                  <a:srgbClr val="FFFF00"/>
                </a:solidFill>
              </a:rPr>
              <a:t>*** Medium sand must be from approved provider/pit. Check the list!!!</a:t>
            </a:r>
          </a:p>
        </p:txBody>
      </p:sp>
    </p:spTree>
    <p:extLst>
      <p:ext uri="{BB962C8B-B14F-4D97-AF65-F5344CB8AC3E}">
        <p14:creationId xmlns:p14="http://schemas.microsoft.com/office/powerpoint/2010/main" val="2932963348"/>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3963</TotalTime>
  <Words>957</Words>
  <Application>Microsoft Office PowerPoint</Application>
  <PresentationFormat>Widescreen</PresentationFormat>
  <Paragraphs>126</Paragraphs>
  <Slides>20</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6" baseType="lpstr">
      <vt:lpstr>Aptos</vt:lpstr>
      <vt:lpstr>Arial</vt:lpstr>
      <vt:lpstr>Calibri</vt:lpstr>
      <vt:lpstr>Neue Haas Grotesk Text Pro</vt:lpstr>
      <vt:lpstr>VanillaVTI</vt:lpstr>
      <vt:lpstr>Acrobat Document</vt:lpstr>
      <vt:lpstr>2026 Installer refresher class</vt:lpstr>
      <vt:lpstr>Groundwater Monitoring</vt:lpstr>
      <vt:lpstr>When to Monitor?</vt:lpstr>
      <vt:lpstr>PowerPoint Presentation</vt:lpstr>
      <vt:lpstr>Based on elevation? Ehhhhh….</vt:lpstr>
      <vt:lpstr>Solutions</vt:lpstr>
      <vt:lpstr>I need it now!</vt:lpstr>
      <vt:lpstr>Other site-specific problems and solutions</vt:lpstr>
      <vt:lpstr>TGM 4.23 In-Trench Sand Filter  Revision: May 13, 2021  </vt:lpstr>
      <vt:lpstr>Primary usage is to help fit septic footprint</vt:lpstr>
      <vt:lpstr>Trench Design-</vt:lpstr>
      <vt:lpstr>PowerPoint Presentation</vt:lpstr>
      <vt:lpstr>Inspection- document excavation and install of sand</vt:lpstr>
      <vt:lpstr>TGM 4.9 Extra Drainrock Trench  Revision: December 10, 2014   </vt:lpstr>
      <vt:lpstr>For the Engineers: TGM Equation 4-10</vt:lpstr>
      <vt:lpstr>The rest of us…</vt:lpstr>
      <vt:lpstr>Permit issued as Basic 600 sq ft gravel  or gravelless</vt:lpstr>
      <vt:lpstr>Example: Onsite Eval and Permit for 400 GPD</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Ellis</dc:creator>
  <cp:lastModifiedBy>Kellye Johnson</cp:lastModifiedBy>
  <cp:revision>2</cp:revision>
  <dcterms:created xsi:type="dcterms:W3CDTF">2026-04-02T16:08:55Z</dcterms:created>
  <dcterms:modified xsi:type="dcterms:W3CDTF">2026-04-27T16:31:09Z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3aee343-cd78-47ba-9d5e-3068f8fe53c0_Enabled">
    <vt:lpwstr>true</vt:lpwstr>
  </property>
  <property fmtid="{D5CDD505-2E9C-101B-9397-08002B2CF9AE}" pid="3" name="MSIP_Label_93aee343-cd78-47ba-9d5e-3068f8fe53c0_SetDate">
    <vt:lpwstr>2026-04-03T21:08:27Z</vt:lpwstr>
  </property>
  <property fmtid="{D5CDD505-2E9C-101B-9397-08002B2CF9AE}" pid="4" name="MSIP_Label_93aee343-cd78-47ba-9d5e-3068f8fe53c0_Method">
    <vt:lpwstr>Standard</vt:lpwstr>
  </property>
  <property fmtid="{D5CDD505-2E9C-101B-9397-08002B2CF9AE}" pid="5" name="MSIP_Label_93aee343-cd78-47ba-9d5e-3068f8fe53c0_Name">
    <vt:lpwstr>General</vt:lpwstr>
  </property>
  <property fmtid="{D5CDD505-2E9C-101B-9397-08002B2CF9AE}" pid="6" name="MSIP_Label_93aee343-cd78-47ba-9d5e-3068f8fe53c0_SiteId">
    <vt:lpwstr>ca2aceb0-8e12-4220-868e-f39d5aab549f</vt:lpwstr>
  </property>
  <property fmtid="{D5CDD505-2E9C-101B-9397-08002B2CF9AE}" pid="7" name="MSIP_Label_93aee343-cd78-47ba-9d5e-3068f8fe53c0_ActionId">
    <vt:lpwstr>cbf6af09-7572-40b2-aacf-0f37e8f9a4da</vt:lpwstr>
  </property>
  <property fmtid="{D5CDD505-2E9C-101B-9397-08002B2CF9AE}" pid="8" name="MSIP_Label_93aee343-cd78-47ba-9d5e-3068f8fe53c0_ContentBits">
    <vt:lpwstr>0</vt:lpwstr>
  </property>
  <property fmtid="{D5CDD505-2E9C-101B-9397-08002B2CF9AE}" pid="9" name="MSIP_Label_93aee343-cd78-47ba-9d5e-3068f8fe53c0_Tag">
    <vt:lpwstr>10, 3, 0, 1</vt:lpwstr>
  </property>
</Properties>
</file>