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54"/>
  </p:notesMasterIdLst>
  <p:handoutMasterIdLst>
    <p:handoutMasterId r:id="rId55"/>
  </p:handoutMasterIdLst>
  <p:sldIdLst>
    <p:sldId id="288" r:id="rId2"/>
    <p:sldId id="358" r:id="rId3"/>
    <p:sldId id="289" r:id="rId4"/>
    <p:sldId id="345" r:id="rId5"/>
    <p:sldId id="295" r:id="rId6"/>
    <p:sldId id="305" r:id="rId7"/>
    <p:sldId id="346" r:id="rId8"/>
    <p:sldId id="324" r:id="rId9"/>
    <p:sldId id="320" r:id="rId10"/>
    <p:sldId id="322" r:id="rId11"/>
    <p:sldId id="321" r:id="rId12"/>
    <p:sldId id="341" r:id="rId13"/>
    <p:sldId id="342" r:id="rId14"/>
    <p:sldId id="343" r:id="rId15"/>
    <p:sldId id="344" r:id="rId16"/>
    <p:sldId id="306" r:id="rId17"/>
    <p:sldId id="307" r:id="rId18"/>
    <p:sldId id="329" r:id="rId19"/>
    <p:sldId id="330" r:id="rId20"/>
    <p:sldId id="308" r:id="rId21"/>
    <p:sldId id="310" r:id="rId22"/>
    <p:sldId id="331" r:id="rId23"/>
    <p:sldId id="332" r:id="rId24"/>
    <p:sldId id="311" r:id="rId25"/>
    <p:sldId id="349" r:id="rId26"/>
    <p:sldId id="312" r:id="rId27"/>
    <p:sldId id="314" r:id="rId28"/>
    <p:sldId id="317" r:id="rId29"/>
    <p:sldId id="318" r:id="rId30"/>
    <p:sldId id="319" r:id="rId31"/>
    <p:sldId id="333" r:id="rId32"/>
    <p:sldId id="315" r:id="rId33"/>
    <p:sldId id="335" r:id="rId34"/>
    <p:sldId id="336" r:id="rId35"/>
    <p:sldId id="316" r:id="rId36"/>
    <p:sldId id="348" r:id="rId37"/>
    <p:sldId id="323" r:id="rId38"/>
    <p:sldId id="325" r:id="rId39"/>
    <p:sldId id="326" r:id="rId40"/>
    <p:sldId id="355" r:id="rId41"/>
    <p:sldId id="327" r:id="rId42"/>
    <p:sldId id="328" r:id="rId43"/>
    <p:sldId id="350" r:id="rId44"/>
    <p:sldId id="351" r:id="rId45"/>
    <p:sldId id="352" r:id="rId46"/>
    <p:sldId id="353" r:id="rId47"/>
    <p:sldId id="354" r:id="rId48"/>
    <p:sldId id="298" r:id="rId49"/>
    <p:sldId id="338" r:id="rId50"/>
    <p:sldId id="339" r:id="rId51"/>
    <p:sldId id="340" r:id="rId52"/>
    <p:sldId id="302" r:id="rId53"/>
  </p:sldIdLst>
  <p:sldSz cx="9144000" cy="5143500" type="screen16x9"/>
  <p:notesSz cx="6950075"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4459"/>
    <a:srgbClr val="939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DD6AD0-CCD1-4466-B497-4E82C45DDDE4}" v="8" dt="2026-04-07T18:29:32.691"/>
  </p1510:revLst>
</p1510:revInfo>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9225" autoAdjust="0"/>
  </p:normalViewPr>
  <p:slideViewPr>
    <p:cSldViewPr>
      <p:cViewPr varScale="1">
        <p:scale>
          <a:sx n="130" d="100"/>
          <a:sy n="130" d="100"/>
        </p:scale>
        <p:origin x="672" y="12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2" d="100"/>
          <a:sy n="72" d="100"/>
        </p:scale>
        <p:origin x="-2553"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Craft" userId="5dbae721-00c9-4b82-bd51-18affb871370" providerId="ADAL" clId="{8E41DB49-B363-4A53-8555-FAB8A09946E6}"/>
    <pc:docChg chg="undo custSel addSld delSld modSld sldOrd modNotesMaster modHandout">
      <pc:chgData name="James Craft" userId="5dbae721-00c9-4b82-bd51-18affb871370" providerId="ADAL" clId="{8E41DB49-B363-4A53-8555-FAB8A09946E6}" dt="2026-04-07T18:41:34.161" v="4376"/>
      <pc:docMkLst>
        <pc:docMk/>
      </pc:docMkLst>
      <pc:sldChg chg="modSp mod">
        <pc:chgData name="James Craft" userId="5dbae721-00c9-4b82-bd51-18affb871370" providerId="ADAL" clId="{8E41DB49-B363-4A53-8555-FAB8A09946E6}" dt="2026-04-01T21:23:59.409" v="4054" actId="20577"/>
        <pc:sldMkLst>
          <pc:docMk/>
          <pc:sldMk cId="2604412657" sldId="289"/>
        </pc:sldMkLst>
        <pc:spChg chg="mod">
          <ac:chgData name="James Craft" userId="5dbae721-00c9-4b82-bd51-18affb871370" providerId="ADAL" clId="{8E41DB49-B363-4A53-8555-FAB8A09946E6}" dt="2026-04-01T21:23:59.409" v="4054" actId="20577"/>
          <ac:spMkLst>
            <pc:docMk/>
            <pc:sldMk cId="2604412657" sldId="289"/>
            <ac:spMk id="3" creationId="{00000000-0000-0000-0000-000000000000}"/>
          </ac:spMkLst>
        </pc:spChg>
      </pc:sldChg>
      <pc:sldChg chg="delSp modSp mod">
        <pc:chgData name="James Craft" userId="5dbae721-00c9-4b82-bd51-18affb871370" providerId="ADAL" clId="{8E41DB49-B363-4A53-8555-FAB8A09946E6}" dt="2026-04-07T18:41:34.161" v="4376"/>
        <pc:sldMkLst>
          <pc:docMk/>
          <pc:sldMk cId="2459121436" sldId="302"/>
        </pc:sldMkLst>
        <pc:spChg chg="del mod">
          <ac:chgData name="James Craft" userId="5dbae721-00c9-4b82-bd51-18affb871370" providerId="ADAL" clId="{8E41DB49-B363-4A53-8555-FAB8A09946E6}" dt="2026-04-07T18:41:34.161" v="4376"/>
          <ac:spMkLst>
            <pc:docMk/>
            <pc:sldMk cId="2459121436" sldId="302"/>
            <ac:spMk id="3" creationId="{B6433254-DAD6-FD83-835E-F51FD4EC8430}"/>
          </ac:spMkLst>
        </pc:spChg>
      </pc:sldChg>
      <pc:sldChg chg="modSp mod">
        <pc:chgData name="James Craft" userId="5dbae721-00c9-4b82-bd51-18affb871370" providerId="ADAL" clId="{8E41DB49-B363-4A53-8555-FAB8A09946E6}" dt="2026-04-07T18:12:06.388" v="4318" actId="20577"/>
        <pc:sldMkLst>
          <pc:docMk/>
          <pc:sldMk cId="2959917526" sldId="317"/>
        </pc:sldMkLst>
        <pc:spChg chg="mod">
          <ac:chgData name="James Craft" userId="5dbae721-00c9-4b82-bd51-18affb871370" providerId="ADAL" clId="{8E41DB49-B363-4A53-8555-FAB8A09946E6}" dt="2026-04-07T18:12:06.388" v="4318" actId="20577"/>
          <ac:spMkLst>
            <pc:docMk/>
            <pc:sldMk cId="2959917526" sldId="317"/>
            <ac:spMk id="3" creationId="{0AFBC650-74D5-B1BB-9D4A-9E0EB38D584C}"/>
          </ac:spMkLst>
        </pc:spChg>
      </pc:sldChg>
      <pc:sldChg chg="modSp mod">
        <pc:chgData name="James Craft" userId="5dbae721-00c9-4b82-bd51-18affb871370" providerId="ADAL" clId="{8E41DB49-B363-4A53-8555-FAB8A09946E6}" dt="2026-04-07T18:36:06.227" v="4345" actId="1076"/>
        <pc:sldMkLst>
          <pc:docMk/>
          <pc:sldMk cId="3512417468" sldId="323"/>
        </pc:sldMkLst>
        <pc:spChg chg="mod">
          <ac:chgData name="James Craft" userId="5dbae721-00c9-4b82-bd51-18affb871370" providerId="ADAL" clId="{8E41DB49-B363-4A53-8555-FAB8A09946E6}" dt="2026-04-07T18:36:03.348" v="4344" actId="5793"/>
          <ac:spMkLst>
            <pc:docMk/>
            <pc:sldMk cId="3512417468" sldId="323"/>
            <ac:spMk id="3" creationId="{DF05CA3D-DEA0-BF3B-A636-721A426A1F7F}"/>
          </ac:spMkLst>
        </pc:spChg>
        <pc:picChg chg="mod">
          <ac:chgData name="James Craft" userId="5dbae721-00c9-4b82-bd51-18affb871370" providerId="ADAL" clId="{8E41DB49-B363-4A53-8555-FAB8A09946E6}" dt="2026-04-07T18:36:06.227" v="4345" actId="1076"/>
          <ac:picMkLst>
            <pc:docMk/>
            <pc:sldMk cId="3512417468" sldId="323"/>
            <ac:picMk id="6" creationId="{F2741096-B4A6-DB10-B5AD-2B52A6E1672F}"/>
          </ac:picMkLst>
        </pc:picChg>
      </pc:sldChg>
      <pc:sldChg chg="modSp add mod">
        <pc:chgData name="James Craft" userId="5dbae721-00c9-4b82-bd51-18affb871370" providerId="ADAL" clId="{8E41DB49-B363-4A53-8555-FAB8A09946E6}" dt="2026-04-01T21:30:08.527" v="4099" actId="20577"/>
        <pc:sldMkLst>
          <pc:docMk/>
          <pc:sldMk cId="2801444719" sldId="350"/>
        </pc:sldMkLst>
        <pc:spChg chg="mod">
          <ac:chgData name="James Craft" userId="5dbae721-00c9-4b82-bd51-18affb871370" providerId="ADAL" clId="{8E41DB49-B363-4A53-8555-FAB8A09946E6}" dt="2026-04-01T21:30:08.527" v="4099" actId="20577"/>
          <ac:spMkLst>
            <pc:docMk/>
            <pc:sldMk cId="2801444719" sldId="350"/>
            <ac:spMk id="2" creationId="{F6320866-E8B2-2363-CBA4-B21862415940}"/>
          </ac:spMkLst>
        </pc:spChg>
      </pc:sldChg>
      <pc:sldChg chg="addSp modSp add mod modClrScheme chgLayout">
        <pc:chgData name="James Craft" userId="5dbae721-00c9-4b82-bd51-18affb871370" providerId="ADAL" clId="{8E41DB49-B363-4A53-8555-FAB8A09946E6}" dt="2026-04-01T21:31:28.281" v="4124" actId="14"/>
        <pc:sldMkLst>
          <pc:docMk/>
          <pc:sldMk cId="2041507383" sldId="351"/>
        </pc:sldMkLst>
        <pc:spChg chg="mod">
          <ac:chgData name="James Craft" userId="5dbae721-00c9-4b82-bd51-18affb871370" providerId="ADAL" clId="{8E41DB49-B363-4A53-8555-FAB8A09946E6}" dt="2026-04-01T21:30:58.652" v="4106" actId="26606"/>
          <ac:spMkLst>
            <pc:docMk/>
            <pc:sldMk cId="2041507383" sldId="351"/>
            <ac:spMk id="2" creationId="{B5B78CD1-F3AB-7809-B1B3-04EC55332CB6}"/>
          </ac:spMkLst>
        </pc:spChg>
        <pc:spChg chg="mod">
          <ac:chgData name="James Craft" userId="5dbae721-00c9-4b82-bd51-18affb871370" providerId="ADAL" clId="{8E41DB49-B363-4A53-8555-FAB8A09946E6}" dt="2026-04-01T21:31:28.281" v="4124" actId="14"/>
          <ac:spMkLst>
            <pc:docMk/>
            <pc:sldMk cId="2041507383" sldId="351"/>
            <ac:spMk id="3" creationId="{AB420B6E-C47C-EDC3-F4D5-38515BA789EC}"/>
          </ac:spMkLst>
        </pc:spChg>
        <pc:spChg chg="mod ord">
          <ac:chgData name="James Craft" userId="5dbae721-00c9-4b82-bd51-18affb871370" providerId="ADAL" clId="{8E41DB49-B363-4A53-8555-FAB8A09946E6}" dt="2026-04-01T21:30:58.652" v="4106" actId="26606"/>
          <ac:spMkLst>
            <pc:docMk/>
            <pc:sldMk cId="2041507383" sldId="351"/>
            <ac:spMk id="4" creationId="{61F625B3-5405-13CF-BB9B-9F0EC304DD5B}"/>
          </ac:spMkLst>
        </pc:spChg>
        <pc:picChg chg="add mod">
          <ac:chgData name="James Craft" userId="5dbae721-00c9-4b82-bd51-18affb871370" providerId="ADAL" clId="{8E41DB49-B363-4A53-8555-FAB8A09946E6}" dt="2026-04-01T21:30:58.652" v="4107" actId="27636"/>
          <ac:picMkLst>
            <pc:docMk/>
            <pc:sldMk cId="2041507383" sldId="351"/>
            <ac:picMk id="5" creationId="{FB3403FF-CE59-681D-15E8-47A0FF0F53B2}"/>
          </ac:picMkLst>
        </pc:picChg>
      </pc:sldChg>
      <pc:sldChg chg="addSp delSp modSp new mod modClrScheme chgLayout">
        <pc:chgData name="James Craft" userId="5dbae721-00c9-4b82-bd51-18affb871370" providerId="ADAL" clId="{8E41DB49-B363-4A53-8555-FAB8A09946E6}" dt="2026-04-07T18:36:52.539" v="4373" actId="20577"/>
        <pc:sldMkLst>
          <pc:docMk/>
          <pc:sldMk cId="2648902388" sldId="352"/>
        </pc:sldMkLst>
        <pc:spChg chg="mod">
          <ac:chgData name="James Craft" userId="5dbae721-00c9-4b82-bd51-18affb871370" providerId="ADAL" clId="{8E41DB49-B363-4A53-8555-FAB8A09946E6}" dt="2026-04-01T21:31:42.814" v="4126" actId="26606"/>
          <ac:spMkLst>
            <pc:docMk/>
            <pc:sldMk cId="2648902388" sldId="352"/>
            <ac:spMk id="5" creationId="{0C1C2862-B4F0-DCAF-6204-D9C90561EE34}"/>
          </ac:spMkLst>
        </pc:spChg>
        <pc:spChg chg="add mod">
          <ac:chgData name="James Craft" userId="5dbae721-00c9-4b82-bd51-18affb871370" providerId="ADAL" clId="{8E41DB49-B363-4A53-8555-FAB8A09946E6}" dt="2026-04-01T21:31:48.256" v="4127"/>
          <ac:spMkLst>
            <pc:docMk/>
            <pc:sldMk cId="2648902388" sldId="352"/>
            <ac:spMk id="10" creationId="{123E2B01-6011-D207-E8B5-8A597FFB13B6}"/>
          </ac:spMkLst>
        </pc:spChg>
        <pc:spChg chg="add mod">
          <ac:chgData name="James Craft" userId="5dbae721-00c9-4b82-bd51-18affb871370" providerId="ADAL" clId="{8E41DB49-B363-4A53-8555-FAB8A09946E6}" dt="2026-04-07T18:36:52.539" v="4373" actId="20577"/>
          <ac:spMkLst>
            <pc:docMk/>
            <pc:sldMk cId="2648902388" sldId="352"/>
            <ac:spMk id="12" creationId="{E817CD8E-E2A9-C775-6DBF-B5CC8F461CB7}"/>
          </ac:spMkLst>
        </pc:spChg>
      </pc:sldChg>
      <pc:sldChg chg="modSp new mod">
        <pc:chgData name="James Craft" userId="5dbae721-00c9-4b82-bd51-18affb871370" providerId="ADAL" clId="{8E41DB49-B363-4A53-8555-FAB8A09946E6}" dt="2026-04-01T21:32:48.259" v="4136" actId="5793"/>
        <pc:sldMkLst>
          <pc:docMk/>
          <pc:sldMk cId="3143651890" sldId="353"/>
        </pc:sldMkLst>
        <pc:spChg chg="mod">
          <ac:chgData name="James Craft" userId="5dbae721-00c9-4b82-bd51-18affb871370" providerId="ADAL" clId="{8E41DB49-B363-4A53-8555-FAB8A09946E6}" dt="2026-04-01T21:32:36.320" v="4132"/>
          <ac:spMkLst>
            <pc:docMk/>
            <pc:sldMk cId="3143651890" sldId="353"/>
            <ac:spMk id="2" creationId="{0F070565-24C2-E679-CB12-CBE78CF451D0}"/>
          </ac:spMkLst>
        </pc:spChg>
        <pc:spChg chg="mod">
          <ac:chgData name="James Craft" userId="5dbae721-00c9-4b82-bd51-18affb871370" providerId="ADAL" clId="{8E41DB49-B363-4A53-8555-FAB8A09946E6}" dt="2026-04-01T21:32:48.259" v="4136" actId="5793"/>
          <ac:spMkLst>
            <pc:docMk/>
            <pc:sldMk cId="3143651890" sldId="353"/>
            <ac:spMk id="3" creationId="{D3DC2703-F786-4F49-EC75-EBEA3149F140}"/>
          </ac:spMkLst>
        </pc:spChg>
      </pc:sldChg>
      <pc:sldChg chg="modSp new mod">
        <pc:chgData name="James Craft" userId="5dbae721-00c9-4b82-bd51-18affb871370" providerId="ADAL" clId="{8E41DB49-B363-4A53-8555-FAB8A09946E6}" dt="2026-04-01T21:33:19.040" v="4142" actId="5793"/>
        <pc:sldMkLst>
          <pc:docMk/>
          <pc:sldMk cId="2084061884" sldId="354"/>
        </pc:sldMkLst>
        <pc:spChg chg="mod">
          <ac:chgData name="James Craft" userId="5dbae721-00c9-4b82-bd51-18affb871370" providerId="ADAL" clId="{8E41DB49-B363-4A53-8555-FAB8A09946E6}" dt="2026-04-01T21:33:02.276" v="4138"/>
          <ac:spMkLst>
            <pc:docMk/>
            <pc:sldMk cId="2084061884" sldId="354"/>
            <ac:spMk id="2" creationId="{8235FDE1-652E-18C9-B946-99E683E5438D}"/>
          </ac:spMkLst>
        </pc:spChg>
        <pc:spChg chg="mod">
          <ac:chgData name="James Craft" userId="5dbae721-00c9-4b82-bd51-18affb871370" providerId="ADAL" clId="{8E41DB49-B363-4A53-8555-FAB8A09946E6}" dt="2026-04-01T21:33:19.040" v="4142" actId="5793"/>
          <ac:spMkLst>
            <pc:docMk/>
            <pc:sldMk cId="2084061884" sldId="354"/>
            <ac:spMk id="3" creationId="{12D44DF2-03B3-12CD-7C6D-C9C9921A0F9A}"/>
          </ac:spMkLst>
        </pc:spChg>
      </pc:sldChg>
      <pc:sldChg chg="addSp delSp modSp new mod">
        <pc:chgData name="James Craft" userId="5dbae721-00c9-4b82-bd51-18affb871370" providerId="ADAL" clId="{8E41DB49-B363-4A53-8555-FAB8A09946E6}" dt="2026-04-07T18:29:32.691" v="4340"/>
        <pc:sldMkLst>
          <pc:docMk/>
          <pc:sldMk cId="4257283734" sldId="355"/>
        </pc:sldMkLst>
        <pc:spChg chg="mod">
          <ac:chgData name="James Craft" userId="5dbae721-00c9-4b82-bd51-18affb871370" providerId="ADAL" clId="{8E41DB49-B363-4A53-8555-FAB8A09946E6}" dt="2026-04-07T18:28:47.720" v="4338" actId="20577"/>
          <ac:spMkLst>
            <pc:docMk/>
            <pc:sldMk cId="4257283734" sldId="355"/>
            <ac:spMk id="2" creationId="{E1D2816C-A7BB-92B2-8661-A680E4A986EE}"/>
          </ac:spMkLst>
        </pc:spChg>
        <pc:spChg chg="add del mod">
          <ac:chgData name="James Craft" userId="5dbae721-00c9-4b82-bd51-18affb871370" providerId="ADAL" clId="{8E41DB49-B363-4A53-8555-FAB8A09946E6}" dt="2026-04-07T18:29:32.691" v="4340"/>
          <ac:spMkLst>
            <pc:docMk/>
            <pc:sldMk cId="4257283734" sldId="355"/>
            <ac:spMk id="3" creationId="{FD1AD1EA-F74F-FFF2-CEDD-3F11D23555DD}"/>
          </ac:spMkLst>
        </pc:spChg>
      </pc:sldChg>
      <pc:sldChg chg="modSp new del">
        <pc:chgData name="James Craft" userId="5dbae721-00c9-4b82-bd51-18affb871370" providerId="ADAL" clId="{8E41DB49-B363-4A53-8555-FAB8A09946E6}" dt="2026-04-07T18:35:50.391" v="4341" actId="2696"/>
        <pc:sldMkLst>
          <pc:docMk/>
          <pc:sldMk cId="621078576" sldId="357"/>
        </pc:sldMkLst>
      </pc:sldChg>
      <pc:sldChg chg="addSp modSp new mod">
        <pc:chgData name="James Craft" userId="5dbae721-00c9-4b82-bd51-18affb871370" providerId="ADAL" clId="{8E41DB49-B363-4A53-8555-FAB8A09946E6}" dt="2026-04-07T18:02:43.189" v="4260" actId="207"/>
        <pc:sldMkLst>
          <pc:docMk/>
          <pc:sldMk cId="659972693" sldId="358"/>
        </pc:sldMkLst>
        <pc:spChg chg="mod">
          <ac:chgData name="James Craft" userId="5dbae721-00c9-4b82-bd51-18affb871370" providerId="ADAL" clId="{8E41DB49-B363-4A53-8555-FAB8A09946E6}" dt="2026-04-07T18:02:33.597" v="4258" actId="5793"/>
          <ac:spMkLst>
            <pc:docMk/>
            <pc:sldMk cId="659972693" sldId="358"/>
            <ac:spMk id="2" creationId="{6E6D1467-E05F-2A22-6AA6-F4BB3D40E342}"/>
          </ac:spMkLst>
        </pc:spChg>
        <pc:spChg chg="add mod">
          <ac:chgData name="James Craft" userId="5dbae721-00c9-4b82-bd51-18affb871370" providerId="ADAL" clId="{8E41DB49-B363-4A53-8555-FAB8A09946E6}" dt="2026-04-07T18:02:43.189" v="4260" actId="207"/>
          <ac:spMkLst>
            <pc:docMk/>
            <pc:sldMk cId="659972693" sldId="358"/>
            <ac:spMk id="4" creationId="{9D6CF40C-F953-0DBC-A088-B6157454BB06}"/>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a:pPr>
            <a:r>
              <a:rPr lang="en-US"/>
              <a:t>Total Number of Pumper Permits Issued</a:t>
            </a:r>
          </a:p>
        </c:rich>
      </c:tx>
      <c:overlay val="0"/>
    </c:title>
    <c:autoTitleDeleted val="0"/>
    <c:plotArea>
      <c:layout/>
      <c:barChart>
        <c:barDir val="col"/>
        <c:grouping val="clustered"/>
        <c:varyColors val="0"/>
        <c:ser>
          <c:idx val="0"/>
          <c:order val="0"/>
          <c:tx>
            <c:v>Pumpers</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'Statewide Audit Tables'!$S$4:$S$16</c:f>
              <c:numCache>
                <c:formatCode>General</c:formatCod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numCache>
            </c:numRef>
          </c:cat>
          <c:val>
            <c:numRef>
              <c:f>'Statewide Audit Tables'!$T$4:$T$16</c:f>
              <c:numCache>
                <c:formatCode>General</c:formatCode>
                <c:ptCount val="13"/>
                <c:pt idx="0">
                  <c:v>101</c:v>
                </c:pt>
                <c:pt idx="1">
                  <c:v>84</c:v>
                </c:pt>
                <c:pt idx="2">
                  <c:v>97</c:v>
                </c:pt>
                <c:pt idx="3">
                  <c:v>98</c:v>
                </c:pt>
                <c:pt idx="4">
                  <c:v>99</c:v>
                </c:pt>
                <c:pt idx="5">
                  <c:v>121</c:v>
                </c:pt>
                <c:pt idx="6">
                  <c:v>103</c:v>
                </c:pt>
                <c:pt idx="7">
                  <c:v>109</c:v>
                </c:pt>
                <c:pt idx="8">
                  <c:v>135</c:v>
                </c:pt>
                <c:pt idx="9">
                  <c:v>103</c:v>
                </c:pt>
                <c:pt idx="10">
                  <c:v>123</c:v>
                </c:pt>
                <c:pt idx="11">
                  <c:v>135</c:v>
                </c:pt>
                <c:pt idx="12">
                  <c:v>128</c:v>
                </c:pt>
              </c:numCache>
            </c:numRef>
          </c:val>
          <c:extLst>
            <c:ext xmlns:c16="http://schemas.microsoft.com/office/drawing/2014/chart" uri="{C3380CC4-5D6E-409C-BE32-E72D297353CC}">
              <c16:uniqueId val="{00000000-3AE4-467B-8BD5-912C67A38AD1}"/>
            </c:ext>
          </c:extLst>
        </c:ser>
        <c:dLbls>
          <c:showLegendKey val="0"/>
          <c:showVal val="0"/>
          <c:showCatName val="0"/>
          <c:showSerName val="0"/>
          <c:showPercent val="0"/>
          <c:showBubbleSize val="0"/>
        </c:dLbls>
        <c:gapWidth val="150"/>
        <c:axId val="142810112"/>
        <c:axId val="138661248"/>
      </c:barChart>
      <c:catAx>
        <c:axId val="142810112"/>
        <c:scaling>
          <c:orientation val="minMax"/>
        </c:scaling>
        <c:delete val="0"/>
        <c:axPos val="b"/>
        <c:title>
          <c:tx>
            <c:rich>
              <a:bodyPr/>
              <a:lstStyle/>
              <a:p>
                <a:pPr>
                  <a:defRPr/>
                </a:pPr>
                <a:r>
                  <a:rPr lang="en-US"/>
                  <a:t>Fiscal Year</a:t>
                </a:r>
              </a:p>
            </c:rich>
          </c:tx>
          <c:overlay val="0"/>
        </c:title>
        <c:numFmt formatCode="General" sourceLinked="1"/>
        <c:majorTickMark val="none"/>
        <c:minorTickMark val="none"/>
        <c:tickLblPos val="nextTo"/>
        <c:crossAx val="138661248"/>
        <c:crosses val="autoZero"/>
        <c:auto val="1"/>
        <c:lblAlgn val="ctr"/>
        <c:lblOffset val="100"/>
        <c:noMultiLvlLbl val="0"/>
      </c:catAx>
      <c:valAx>
        <c:axId val="138661248"/>
        <c:scaling>
          <c:orientation val="minMax"/>
        </c:scaling>
        <c:delete val="0"/>
        <c:axPos val="l"/>
        <c:majorGridlines/>
        <c:title>
          <c:tx>
            <c:rich>
              <a:bodyPr/>
              <a:lstStyle/>
              <a:p>
                <a:pPr>
                  <a:defRPr/>
                </a:pPr>
                <a:r>
                  <a:rPr lang="en-US"/>
                  <a:t>Pumper Permits Issued</a:t>
                </a:r>
              </a:p>
            </c:rich>
          </c:tx>
          <c:overlay val="0"/>
        </c:title>
        <c:numFmt formatCode="General" sourceLinked="1"/>
        <c:majorTickMark val="out"/>
        <c:minorTickMark val="none"/>
        <c:tickLblPos val="nextTo"/>
        <c:crossAx val="142810112"/>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DCC568BA-06FC-4AE4-A9F6-FD8A726CFBA0}" type="datetimeFigureOut">
              <a:rPr lang="en-US" smtClean="0"/>
              <a:t>4/7/2026</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80CA9C4B-73B0-43BE-A387-2AFF7B1DC887}" type="slidenum">
              <a:rPr lang="en-US" smtClean="0"/>
              <a:t>‹#›</a:t>
            </a:fld>
            <a:endParaRPr lang="en-US"/>
          </a:p>
        </p:txBody>
      </p:sp>
    </p:spTree>
    <p:extLst>
      <p:ext uri="{BB962C8B-B14F-4D97-AF65-F5344CB8AC3E}">
        <p14:creationId xmlns:p14="http://schemas.microsoft.com/office/powerpoint/2010/main" val="2061985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7118941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6405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7650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2747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440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5939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13391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9328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r>
              <a:rPr lang="en-US" dirty="0"/>
              <a:t>Tank only permit</a:t>
            </a:r>
          </a:p>
          <a:p>
            <a:r>
              <a:rPr lang="en-US" dirty="0"/>
              <a:t>Low flow fixtures</a:t>
            </a:r>
          </a:p>
          <a:p>
            <a:r>
              <a:rPr lang="en-US" dirty="0"/>
              <a:t>Designed by a PE</a:t>
            </a:r>
          </a:p>
          <a:p>
            <a:r>
              <a:rPr lang="en-US" dirty="0"/>
              <a:t>90% capacity cannot receive anymore</a:t>
            </a:r>
          </a:p>
        </p:txBody>
      </p:sp>
    </p:spTree>
    <p:extLst>
      <p:ext uri="{BB962C8B-B14F-4D97-AF65-F5344CB8AC3E}">
        <p14:creationId xmlns:p14="http://schemas.microsoft.com/office/powerpoint/2010/main" val="3362547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r>
              <a:rPr lang="en-US" dirty="0" err="1"/>
              <a:t>SWsloo</a:t>
            </a:r>
            <a:endParaRPr lang="en-US" dirty="0"/>
          </a:p>
        </p:txBody>
      </p:sp>
    </p:spTree>
    <p:extLst>
      <p:ext uri="{BB962C8B-B14F-4D97-AF65-F5344CB8AC3E}">
        <p14:creationId xmlns:p14="http://schemas.microsoft.com/office/powerpoint/2010/main" val="4254546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r>
              <a:rPr lang="en-US" dirty="0" err="1"/>
              <a:t>ecojohn</a:t>
            </a:r>
            <a:endParaRPr lang="en-US" dirty="0"/>
          </a:p>
        </p:txBody>
      </p:sp>
    </p:spTree>
    <p:extLst>
      <p:ext uri="{BB962C8B-B14F-4D97-AF65-F5344CB8AC3E}">
        <p14:creationId xmlns:p14="http://schemas.microsoft.com/office/powerpoint/2010/main" val="1483132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r>
              <a:rPr lang="en-US" dirty="0"/>
              <a:t>Only in A and B soils</a:t>
            </a:r>
          </a:p>
          <a:p>
            <a:r>
              <a:rPr lang="en-US" dirty="0"/>
              <a:t>Can be in C soils with a proprietary product, if designed for it</a:t>
            </a:r>
          </a:p>
          <a:p>
            <a:r>
              <a:rPr lang="en-US" dirty="0"/>
              <a:t>Separation distances must be met from the uphill side</a:t>
            </a:r>
          </a:p>
        </p:txBody>
      </p:sp>
    </p:spTree>
    <p:extLst>
      <p:ext uri="{BB962C8B-B14F-4D97-AF65-F5344CB8AC3E}">
        <p14:creationId xmlns:p14="http://schemas.microsoft.com/office/powerpoint/2010/main" val="162065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8134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r>
              <a:rPr lang="en-US" dirty="0"/>
              <a:t>Requires a licensed complex system installer </a:t>
            </a:r>
          </a:p>
          <a:p>
            <a:r>
              <a:rPr lang="en-US" dirty="0"/>
              <a:t>Licensed plumbers and electricians will be required to install specific devices and components for proper system operation </a:t>
            </a:r>
          </a:p>
          <a:p>
            <a:r>
              <a:rPr lang="en-US" dirty="0"/>
              <a:t>Within 30 days of completing the installation, the property owner must provide certification to the regulatory authority, from their manufacturer’s representative, that the system has been installed and is operating in accordance with the manufacturer’s recommendations (IDAPA 58.01.03.005.15). </a:t>
            </a:r>
          </a:p>
        </p:txBody>
      </p:sp>
    </p:spTree>
    <p:extLst>
      <p:ext uri="{BB962C8B-B14F-4D97-AF65-F5344CB8AC3E}">
        <p14:creationId xmlns:p14="http://schemas.microsoft.com/office/powerpoint/2010/main" val="3175381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r>
              <a:rPr lang="en-US" dirty="0"/>
              <a:t>Not to be confused with the Korean skincare products</a:t>
            </a:r>
          </a:p>
        </p:txBody>
      </p:sp>
    </p:spTree>
    <p:extLst>
      <p:ext uri="{BB962C8B-B14F-4D97-AF65-F5344CB8AC3E}">
        <p14:creationId xmlns:p14="http://schemas.microsoft.com/office/powerpoint/2010/main" val="1204851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55628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b="1" dirty="0"/>
          </a:p>
          <a:p>
            <a:endParaRPr lang="en-US" b="1" dirty="0"/>
          </a:p>
          <a:p>
            <a:endParaRPr lang="en-US" dirty="0"/>
          </a:p>
          <a:p>
            <a:r>
              <a:rPr lang="en-US" dirty="0"/>
              <a:t>minimum of three facilities of similar operation </a:t>
            </a:r>
          </a:p>
          <a:p>
            <a:endParaRPr lang="en-US" dirty="0"/>
          </a:p>
          <a:p>
            <a:r>
              <a:rPr lang="en-US" dirty="0"/>
              <a:t>Daily usage data are preferrable, but weekly or monthly data may also be considered. </a:t>
            </a:r>
          </a:p>
          <a:p>
            <a:endParaRPr lang="en-US" dirty="0"/>
          </a:p>
          <a:p>
            <a:r>
              <a:rPr lang="en-US" dirty="0"/>
              <a:t>devoid of irrigation flows be provided </a:t>
            </a:r>
            <a:endParaRPr lang="en-US" b="1" dirty="0"/>
          </a:p>
          <a:p>
            <a:endParaRPr lang="en-US" b="1" dirty="0"/>
          </a:p>
          <a:p>
            <a:endParaRPr lang="en-US" b="1" dirty="0"/>
          </a:p>
          <a:p>
            <a:endParaRPr lang="en-US" b="1" dirty="0"/>
          </a:p>
          <a:p>
            <a:r>
              <a:rPr lang="en-US" b="1" dirty="0"/>
              <a:t>Slide 1 – Section Update Overview</a:t>
            </a:r>
          </a:p>
          <a:p>
            <a:r>
              <a:rPr lang="en-US" b="1" dirty="0"/>
              <a:t>Section 3.3.2 Empirical Flows (Updated May 2025)</a:t>
            </a:r>
            <a:endParaRPr lang="en-US" dirty="0"/>
          </a:p>
          <a:p>
            <a:r>
              <a:rPr lang="en-US" dirty="0"/>
              <a:t>Refines how expected wastewater flows are determined for </a:t>
            </a:r>
            <a:r>
              <a:rPr lang="en-US" b="1" dirty="0"/>
              <a:t>design sizing</a:t>
            </a:r>
            <a:endParaRPr lang="en-US" dirty="0"/>
          </a:p>
          <a:p>
            <a:r>
              <a:rPr lang="en-US" dirty="0"/>
              <a:t>Emphasizes </a:t>
            </a:r>
            <a:r>
              <a:rPr lang="en-US" b="1" dirty="0"/>
              <a:t>real-world measured data</a:t>
            </a:r>
            <a:r>
              <a:rPr lang="en-US" dirty="0"/>
              <a:t> over default rule values</a:t>
            </a:r>
          </a:p>
          <a:p>
            <a:r>
              <a:rPr lang="en-US" dirty="0"/>
              <a:t>Adds clearer expectations for </a:t>
            </a:r>
            <a:r>
              <a:rPr lang="en-US" b="1" dirty="0"/>
              <a:t>data sources, timeframes, and documentation</a:t>
            </a:r>
            <a:endParaRPr lang="en-US" dirty="0"/>
          </a:p>
          <a:p>
            <a:br>
              <a:rPr lang="en-US" dirty="0"/>
            </a:br>
            <a:endParaRPr lang="en-US" dirty="0"/>
          </a:p>
          <a:p>
            <a:r>
              <a:rPr lang="en-US" b="1" dirty="0"/>
              <a:t>Slide 2 – What Counts as Empirical Data</a:t>
            </a:r>
          </a:p>
          <a:p>
            <a:r>
              <a:rPr lang="en-US" dirty="0"/>
              <a:t>Collected from </a:t>
            </a:r>
            <a:r>
              <a:rPr lang="en-US" b="1" dirty="0"/>
              <a:t>similar operating facilities</a:t>
            </a:r>
            <a:endParaRPr lang="en-US" dirty="0"/>
          </a:p>
          <a:p>
            <a:r>
              <a:rPr lang="en-US" dirty="0"/>
              <a:t>Typically based on </a:t>
            </a:r>
            <a:r>
              <a:rPr lang="en-US" b="1" dirty="0"/>
              <a:t>water meter usage</a:t>
            </a:r>
            <a:r>
              <a:rPr lang="en-US" dirty="0"/>
              <a:t> or </a:t>
            </a:r>
            <a:r>
              <a:rPr lang="en-US" b="1" dirty="0"/>
              <a:t>direct wastewater measurements</a:t>
            </a:r>
            <a:endParaRPr lang="en-US" dirty="0"/>
          </a:p>
          <a:p>
            <a:r>
              <a:rPr lang="en-US" dirty="0"/>
              <a:t>Must be converted to </a:t>
            </a:r>
            <a:r>
              <a:rPr lang="en-US" b="1" dirty="0"/>
              <a:t>gallons per day (GPD)</a:t>
            </a:r>
            <a:endParaRPr lang="en-US" dirty="0"/>
          </a:p>
          <a:p>
            <a:r>
              <a:rPr lang="en-US" dirty="0"/>
              <a:t>Meter units must be </a:t>
            </a:r>
            <a:r>
              <a:rPr lang="en-US" b="1" dirty="0"/>
              <a:t>verified for accuracy</a:t>
            </a:r>
            <a:endParaRPr lang="en-US" dirty="0"/>
          </a:p>
          <a:p>
            <a:r>
              <a:rPr lang="en-US" b="1" dirty="0"/>
              <a:t>Key Change:</a:t>
            </a:r>
            <a:br>
              <a:rPr lang="en-US" dirty="0"/>
            </a:br>
            <a:r>
              <a:rPr lang="en-US" dirty="0"/>
              <a:t>Greater clarity on </a:t>
            </a:r>
            <a:r>
              <a:rPr lang="en-US" b="1" dirty="0"/>
              <a:t>acceptable measurement sources and unit verification</a:t>
            </a:r>
            <a:endParaRPr lang="en-US" dirty="0"/>
          </a:p>
          <a:p>
            <a:br>
              <a:rPr lang="en-US" dirty="0"/>
            </a:br>
            <a:endParaRPr lang="en-US" dirty="0"/>
          </a:p>
          <a:p>
            <a:r>
              <a:rPr lang="en-US" b="1" dirty="0"/>
              <a:t>Slide 3 – Comparable Facility Requirements</a:t>
            </a:r>
          </a:p>
          <a:p>
            <a:r>
              <a:rPr lang="en-US" dirty="0"/>
              <a:t>Prefer </a:t>
            </a:r>
            <a:r>
              <a:rPr lang="en-US" b="1" dirty="0"/>
              <a:t>Idaho facilities</a:t>
            </a:r>
            <a:r>
              <a:rPr lang="en-US" dirty="0"/>
              <a:t> when available</a:t>
            </a:r>
          </a:p>
          <a:p>
            <a:r>
              <a:rPr lang="en-US" dirty="0"/>
              <a:t>Out-of-state facilities allowed if </a:t>
            </a:r>
            <a:r>
              <a:rPr lang="en-US" b="1" dirty="0"/>
              <a:t>unique use type</a:t>
            </a:r>
            <a:endParaRPr lang="en-US" dirty="0"/>
          </a:p>
          <a:p>
            <a:r>
              <a:rPr lang="en-US" dirty="0"/>
              <a:t>Must support </a:t>
            </a:r>
            <a:r>
              <a:rPr lang="en-US" b="1" dirty="0"/>
              <a:t>per-unit flow estimates</a:t>
            </a:r>
            <a:r>
              <a:rPr lang="en-US" dirty="0"/>
              <a:t>:</a:t>
            </a:r>
          </a:p>
          <a:p>
            <a:pPr lvl="1"/>
            <a:r>
              <a:rPr lang="en-US" dirty="0"/>
              <a:t>Employees</a:t>
            </a:r>
          </a:p>
          <a:p>
            <a:pPr lvl="1"/>
            <a:r>
              <a:rPr lang="en-US" dirty="0"/>
              <a:t>Meals served</a:t>
            </a:r>
          </a:p>
          <a:p>
            <a:pPr lvl="1"/>
            <a:r>
              <a:rPr lang="en-US" dirty="0"/>
              <a:t>Visitors/occupancy</a:t>
            </a:r>
          </a:p>
          <a:p>
            <a:pPr lvl="1"/>
            <a:r>
              <a:rPr lang="en-US" dirty="0"/>
              <a:t>Other measurable units</a:t>
            </a:r>
          </a:p>
          <a:p>
            <a:r>
              <a:rPr lang="en-US" b="1" dirty="0"/>
              <a:t>New Emphasis:</a:t>
            </a:r>
            <a:br>
              <a:rPr lang="en-US" dirty="0"/>
            </a:br>
            <a:r>
              <a:rPr lang="en-US" dirty="0"/>
              <a:t>Clear linkage between </a:t>
            </a:r>
            <a:r>
              <a:rPr lang="en-US" b="1" dirty="0"/>
              <a:t>facility statistics</a:t>
            </a:r>
            <a:r>
              <a:rPr lang="en-US" dirty="0"/>
              <a:t> and </a:t>
            </a:r>
            <a:r>
              <a:rPr lang="en-US" b="1" dirty="0"/>
              <a:t>daily flow calculation</a:t>
            </a:r>
            <a:endParaRPr lang="en-US" dirty="0"/>
          </a:p>
          <a:p>
            <a:br>
              <a:rPr lang="en-US" dirty="0"/>
            </a:br>
            <a:endParaRPr lang="en-US" dirty="0"/>
          </a:p>
          <a:p>
            <a:r>
              <a:rPr lang="en-US" b="1" dirty="0"/>
              <a:t>Slide 4 – Nondomestic Wastewater</a:t>
            </a:r>
          </a:p>
          <a:p>
            <a:r>
              <a:rPr lang="en-US" dirty="0"/>
              <a:t>Required when wastewater includes </a:t>
            </a:r>
            <a:r>
              <a:rPr lang="en-US" b="1" dirty="0"/>
              <a:t>commercial or industrial sources</a:t>
            </a:r>
            <a:endParaRPr lang="en-US" dirty="0"/>
          </a:p>
          <a:p>
            <a:r>
              <a:rPr lang="en-US" dirty="0"/>
              <a:t>Must provide:</a:t>
            </a:r>
          </a:p>
          <a:p>
            <a:pPr lvl="1"/>
            <a:r>
              <a:rPr lang="en-US" b="1" dirty="0"/>
              <a:t>Flow data</a:t>
            </a:r>
            <a:endParaRPr lang="en-US" dirty="0"/>
          </a:p>
          <a:p>
            <a:pPr lvl="1"/>
            <a:r>
              <a:rPr lang="en-US" b="1" dirty="0"/>
              <a:t>Wastewater characterization</a:t>
            </a:r>
            <a:endParaRPr lang="en-US" dirty="0"/>
          </a:p>
          <a:p>
            <a:pPr lvl="1"/>
            <a:r>
              <a:rPr lang="en-US" b="1" dirty="0"/>
              <a:t>Supplemental DEQ application materials</a:t>
            </a:r>
            <a:endParaRPr lang="en-US" dirty="0"/>
          </a:p>
          <a:p>
            <a:r>
              <a:rPr lang="en-US" b="1" dirty="0"/>
              <a:t>Key Update:</a:t>
            </a:r>
            <a:br>
              <a:rPr lang="en-US" dirty="0"/>
            </a:br>
            <a:r>
              <a:rPr lang="en-US" dirty="0"/>
              <a:t>Stronger requirement for </a:t>
            </a:r>
            <a:r>
              <a:rPr lang="en-US" b="1" dirty="0"/>
              <a:t>characterization alongside flow estimates</a:t>
            </a:r>
            <a:endParaRPr lang="en-US" dirty="0"/>
          </a:p>
          <a:p>
            <a:br>
              <a:rPr lang="en-US" dirty="0"/>
            </a:br>
            <a:endParaRPr lang="en-US" dirty="0"/>
          </a:p>
          <a:p>
            <a:r>
              <a:rPr lang="en-US" b="1" dirty="0"/>
              <a:t>Slide 5 – Seasonal &amp; Irrigation Considerations</a:t>
            </a:r>
          </a:p>
          <a:p>
            <a:r>
              <a:rPr lang="en-US" dirty="0"/>
              <a:t>Data must represent </a:t>
            </a:r>
            <a:r>
              <a:rPr lang="en-US" b="1" dirty="0"/>
              <a:t>peak facility usage period</a:t>
            </a:r>
            <a:endParaRPr lang="en-US" dirty="0"/>
          </a:p>
          <a:p>
            <a:r>
              <a:rPr lang="en-US" dirty="0"/>
              <a:t>Prefer </a:t>
            </a:r>
            <a:r>
              <a:rPr lang="en-US" b="1" dirty="0"/>
              <a:t>non-irrigation water use</a:t>
            </a:r>
            <a:endParaRPr lang="en-US" dirty="0"/>
          </a:p>
          <a:p>
            <a:r>
              <a:rPr lang="en-US" dirty="0"/>
              <a:t>Typical non-irrigation window: </a:t>
            </a:r>
            <a:r>
              <a:rPr lang="en-US" b="1" dirty="0"/>
              <a:t>November–February</a:t>
            </a:r>
            <a:endParaRPr lang="en-US" dirty="0"/>
          </a:p>
          <a:p>
            <a:r>
              <a:rPr lang="en-US" dirty="0"/>
              <a:t>Irrigation removal only allowed if </a:t>
            </a:r>
            <a:r>
              <a:rPr lang="en-US" b="1" dirty="0"/>
              <a:t>not peak season</a:t>
            </a:r>
            <a:endParaRPr lang="en-US" dirty="0"/>
          </a:p>
          <a:p>
            <a:r>
              <a:rPr lang="en-US" b="1" dirty="0"/>
              <a:t>Clarification Added:</a:t>
            </a:r>
            <a:br>
              <a:rPr lang="en-US" dirty="0"/>
            </a:br>
            <a:r>
              <a:rPr lang="en-US" dirty="0"/>
              <a:t>More precise guidance on </a:t>
            </a:r>
            <a:r>
              <a:rPr lang="en-US" b="1" dirty="0"/>
              <a:t>seasonal data validity</a:t>
            </a:r>
            <a:endParaRPr lang="en-US" dirty="0"/>
          </a:p>
          <a:p>
            <a:br>
              <a:rPr lang="en-US" dirty="0"/>
            </a:br>
            <a:endParaRPr lang="en-US" dirty="0"/>
          </a:p>
          <a:p>
            <a:r>
              <a:rPr lang="en-US" b="1" dirty="0"/>
              <a:t>Slide 6 – Using Data from the Existing Facility</a:t>
            </a:r>
          </a:p>
          <a:p>
            <a:r>
              <a:rPr lang="en-US" dirty="0"/>
              <a:t>Allowed instead of three comparison facilities</a:t>
            </a:r>
          </a:p>
          <a:p>
            <a:r>
              <a:rPr lang="en-US" dirty="0"/>
              <a:t>Requires </a:t>
            </a:r>
            <a:r>
              <a:rPr lang="en-US" b="1" dirty="0"/>
              <a:t>minimum 2 years of water-use records</a:t>
            </a:r>
            <a:endParaRPr lang="en-US" dirty="0"/>
          </a:p>
          <a:p>
            <a:r>
              <a:rPr lang="en-US" dirty="0"/>
              <a:t>Health District must evaluate </a:t>
            </a:r>
            <a:r>
              <a:rPr lang="en-US" b="1" dirty="0"/>
              <a:t>before approving added flow</a:t>
            </a:r>
            <a:endParaRPr lang="en-US" dirty="0"/>
          </a:p>
          <a:p>
            <a:r>
              <a:rPr lang="en-US" b="1" dirty="0"/>
              <a:t>New Requirement:</a:t>
            </a:r>
            <a:br>
              <a:rPr lang="en-US" dirty="0"/>
            </a:br>
            <a:r>
              <a:rPr lang="en-US" dirty="0"/>
              <a:t>Defined </a:t>
            </a:r>
            <a:r>
              <a:rPr lang="en-US" b="1" dirty="0"/>
              <a:t>two-year minimum dataset</a:t>
            </a:r>
            <a:r>
              <a:rPr lang="en-US" dirty="0"/>
              <a:t> for expansions</a:t>
            </a:r>
          </a:p>
          <a:p>
            <a:br>
              <a:rPr lang="en-US" dirty="0"/>
            </a:br>
            <a:endParaRPr lang="en-US" dirty="0"/>
          </a:p>
          <a:p>
            <a:r>
              <a:rPr lang="en-US" b="1" dirty="0"/>
              <a:t>Slide 7 – Minimum Documentation Expectations</a:t>
            </a:r>
          </a:p>
          <a:p>
            <a:r>
              <a:rPr lang="en-US" dirty="0"/>
              <a:t>Adequate data generally includes:</a:t>
            </a:r>
          </a:p>
          <a:p>
            <a:r>
              <a:rPr lang="en-US" b="1" dirty="0"/>
              <a:t>Three similar facilities’ water-use records</a:t>
            </a:r>
            <a:endParaRPr lang="en-US" dirty="0"/>
          </a:p>
          <a:p>
            <a:r>
              <a:rPr lang="en-US" dirty="0"/>
              <a:t>Written </a:t>
            </a:r>
            <a:r>
              <a:rPr lang="en-US" b="1" dirty="0"/>
              <a:t>usage statistics</a:t>
            </a:r>
            <a:r>
              <a:rPr lang="en-US" dirty="0"/>
              <a:t> (employees, meals, occupancy, etc.)</a:t>
            </a:r>
          </a:p>
          <a:p>
            <a:r>
              <a:rPr lang="en-US" b="1" dirty="0"/>
              <a:t>Appropriate timeframe</a:t>
            </a:r>
            <a:r>
              <a:rPr lang="en-US" dirty="0"/>
              <a:t> supporting design flows</a:t>
            </a:r>
          </a:p>
          <a:p>
            <a:r>
              <a:rPr lang="en-US" b="1" dirty="0"/>
              <a:t>Nondomestic characterization</a:t>
            </a:r>
            <a:r>
              <a:rPr lang="en-US" dirty="0"/>
              <a:t> when applicable</a:t>
            </a:r>
          </a:p>
          <a:p>
            <a:r>
              <a:rPr lang="en-US" dirty="0"/>
              <a:t>Any </a:t>
            </a:r>
            <a:r>
              <a:rPr lang="en-US" b="1" dirty="0"/>
              <a:t>additional Director-requested data</a:t>
            </a:r>
            <a:endParaRPr lang="en-US" dirty="0"/>
          </a:p>
          <a:p>
            <a:r>
              <a:rPr lang="en-US" b="1" dirty="0"/>
              <a:t>Update Focus:</a:t>
            </a:r>
            <a:br>
              <a:rPr lang="en-US" dirty="0"/>
            </a:br>
            <a:r>
              <a:rPr lang="en-US" dirty="0"/>
              <a:t>Clearer list of </a:t>
            </a:r>
            <a:r>
              <a:rPr lang="en-US" b="1" dirty="0"/>
              <a:t>what is considered sufficient documentation</a:t>
            </a:r>
            <a:endParaRPr lang="en-US" dirty="0"/>
          </a:p>
          <a:p>
            <a:br>
              <a:rPr lang="en-US" dirty="0"/>
            </a:br>
            <a:endParaRPr lang="en-US" dirty="0"/>
          </a:p>
          <a:p>
            <a:r>
              <a:rPr lang="en-US" b="1" dirty="0"/>
              <a:t>Slide 8 – Director Review &amp; Limitations</a:t>
            </a:r>
          </a:p>
          <a:p>
            <a:r>
              <a:rPr lang="en-US" dirty="0"/>
              <a:t>Director determines </a:t>
            </a:r>
            <a:r>
              <a:rPr lang="en-US" b="1" dirty="0"/>
              <a:t>acceptable daily wastewater flow</a:t>
            </a:r>
            <a:endParaRPr lang="en-US" dirty="0"/>
          </a:p>
          <a:p>
            <a:r>
              <a:rPr lang="en-US" b="1" dirty="0"/>
              <a:t>Inadequate data excluded</a:t>
            </a:r>
            <a:r>
              <a:rPr lang="en-US" dirty="0"/>
              <a:t> from evaluation</a:t>
            </a:r>
          </a:p>
          <a:p>
            <a:r>
              <a:rPr lang="en-US" dirty="0"/>
              <a:t>Using empirical data </a:t>
            </a:r>
            <a:r>
              <a:rPr lang="en-US" b="1" dirty="0"/>
              <a:t>does NOT guarantee lower flows</a:t>
            </a:r>
            <a:r>
              <a:rPr lang="en-US" dirty="0"/>
              <a:t> than IDAPA defaults</a:t>
            </a:r>
          </a:p>
          <a:p>
            <a:r>
              <a:rPr lang="en-US" b="1" dirty="0"/>
              <a:t>Key Takeaway:</a:t>
            </a:r>
            <a:br>
              <a:rPr lang="en-US" dirty="0"/>
            </a:br>
            <a:r>
              <a:rPr lang="en-US" dirty="0"/>
              <a:t>Empirical method provides </a:t>
            </a:r>
            <a:r>
              <a:rPr lang="en-US" b="1" dirty="0"/>
              <a:t>flexibility</a:t>
            </a:r>
            <a:r>
              <a:rPr lang="en-US" dirty="0"/>
              <a:t>, not automatic </a:t>
            </a:r>
            <a:r>
              <a:rPr lang="en-US" b="1" dirty="0"/>
              <a:t>reduced design flow</a:t>
            </a:r>
            <a:endParaRPr lang="en-US" dirty="0"/>
          </a:p>
          <a:p>
            <a:endParaRPr lang="en-US" dirty="0"/>
          </a:p>
        </p:txBody>
      </p:sp>
    </p:spTree>
    <p:extLst>
      <p:ext uri="{BB962C8B-B14F-4D97-AF65-F5344CB8AC3E}">
        <p14:creationId xmlns:p14="http://schemas.microsoft.com/office/powerpoint/2010/main" val="242435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r>
              <a:rPr lang="en-US" dirty="0"/>
              <a:t>Cleaned up the inventory of approved septic tanks. </a:t>
            </a:r>
          </a:p>
        </p:txBody>
      </p:sp>
    </p:spTree>
    <p:extLst>
      <p:ext uri="{BB962C8B-B14F-4D97-AF65-F5344CB8AC3E}">
        <p14:creationId xmlns:p14="http://schemas.microsoft.com/office/powerpoint/2010/main" val="3202731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r>
              <a:rPr lang="en-US" dirty="0"/>
              <a:t>1. The privy building should be dismantled, and the portions of the building that may have come into contact with human sewage should be disposed of in a landfill. </a:t>
            </a:r>
          </a:p>
          <a:p>
            <a:r>
              <a:rPr lang="en-US" dirty="0"/>
              <a:t>2. The pit must be filled with soil that is free of rock and graded to allow for about 12 inches of settling. </a:t>
            </a:r>
          </a:p>
          <a:p>
            <a:r>
              <a:rPr lang="en-US" dirty="0"/>
              <a:t>3. The site should be marked and protected from traffic or excavation activities. </a:t>
            </a:r>
          </a:p>
          <a:p>
            <a:r>
              <a:rPr lang="en-US" dirty="0"/>
              <a:t>4. If a subsurface system is installed on a property with a single-family home, any pit privy on the property must be abandoned, unless otherwise approved by the Director. </a:t>
            </a:r>
          </a:p>
        </p:txBody>
      </p:sp>
    </p:spTree>
    <p:extLst>
      <p:ext uri="{BB962C8B-B14F-4D97-AF65-F5344CB8AC3E}">
        <p14:creationId xmlns:p14="http://schemas.microsoft.com/office/powerpoint/2010/main" val="2458789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9056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r>
              <a:rPr lang="en-US" dirty="0"/>
              <a:t>used only for replacement systems on a case-by-case basis as a last resort if no other subsurface discharging alternatives</a:t>
            </a:r>
          </a:p>
        </p:txBody>
      </p:sp>
    </p:spTree>
    <p:extLst>
      <p:ext uri="{BB962C8B-B14F-4D97-AF65-F5344CB8AC3E}">
        <p14:creationId xmlns:p14="http://schemas.microsoft.com/office/powerpoint/2010/main" val="4103581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2983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932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9422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4831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20044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6633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7270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338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r>
              <a:rPr lang="en-US" dirty="0"/>
              <a:t>All active memorandums maintained by the Idaho Department of Environmental Quality related to on-site wastewater disposal systems. </a:t>
            </a:r>
          </a:p>
        </p:txBody>
      </p:sp>
    </p:spTree>
    <p:extLst>
      <p:ext uri="{BB962C8B-B14F-4D97-AF65-F5344CB8AC3E}">
        <p14:creationId xmlns:p14="http://schemas.microsoft.com/office/powerpoint/2010/main" val="1239901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an alternative system</a:t>
            </a:r>
          </a:p>
          <a:p>
            <a:r>
              <a:rPr lang="en-US" dirty="0"/>
              <a:t>Not allowed as the final solution</a:t>
            </a:r>
          </a:p>
          <a:p>
            <a:endParaRPr lang="en-US" dirty="0"/>
          </a:p>
        </p:txBody>
      </p:sp>
    </p:spTree>
    <p:extLst>
      <p:ext uri="{BB962C8B-B14F-4D97-AF65-F5344CB8AC3E}">
        <p14:creationId xmlns:p14="http://schemas.microsoft.com/office/powerpoint/2010/main" val="2986075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0668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16783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158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3017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CF3F6-5810-3EF7-FF7B-9924E4BDB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88A91-1298-5819-6A28-70F1B6A25A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A6AF2-A6BC-67AC-9276-3CDA6BCCAD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74485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4AB9C-C12A-0EB9-C4F7-9215CE118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D082C-D16D-1BF7-347A-3E7DE7F06B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4E180C-BDFD-0090-CC68-FF2403D427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24343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We don’t regulate what people can sell, only what can be installed.</a:t>
            </a:r>
          </a:p>
          <a:p>
            <a:endParaRPr lang="en-US" dirty="0"/>
          </a:p>
        </p:txBody>
      </p:sp>
    </p:spTree>
    <p:extLst>
      <p:ext uri="{BB962C8B-B14F-4D97-AF65-F5344CB8AC3E}">
        <p14:creationId xmlns:p14="http://schemas.microsoft.com/office/powerpoint/2010/main" val="40025102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62283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00495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9180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9045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0386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r>
              <a:rPr lang="en-US" dirty="0"/>
              <a:t>Has anybody recently taken the online exam, any feedback to share?</a:t>
            </a:r>
          </a:p>
        </p:txBody>
      </p:sp>
    </p:spTree>
    <p:extLst>
      <p:ext uri="{BB962C8B-B14F-4D97-AF65-F5344CB8AC3E}">
        <p14:creationId xmlns:p14="http://schemas.microsoft.com/office/powerpoint/2010/main" val="2741169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41307" indent="0">
              <a:buNone/>
            </a:pPr>
            <a:r>
              <a:rPr lang="en-US" dirty="0"/>
              <a:t>It’s important and this RULE gives us our purpose for being here today. This IDAPA rule forms the foundation of our regulatory decisions and guides your work in the field.</a:t>
            </a:r>
          </a:p>
        </p:txBody>
      </p:sp>
    </p:spTree>
    <p:extLst>
      <p:ext uri="{BB962C8B-B14F-4D97-AF65-F5344CB8AC3E}">
        <p14:creationId xmlns:p14="http://schemas.microsoft.com/office/powerpoint/2010/main" val="4199716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1172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462458" indent="-321151" defTabSz="924916">
              <a:defRPr/>
            </a:pPr>
            <a:r>
              <a:rPr lang="en-US" dirty="0"/>
              <a:t>Comprehensive review of the entire septic rule chapter, not just incremental edits.</a:t>
            </a:r>
          </a:p>
          <a:p>
            <a:pPr marL="462458" indent="-321151" defTabSz="924916">
              <a:defRPr/>
            </a:pPr>
            <a:r>
              <a:rPr lang="en-US" dirty="0"/>
              <a:t>Revision and simplification of many provisions, including definitions and procedural requirements.</a:t>
            </a:r>
          </a:p>
          <a:p>
            <a:pPr marL="462458" indent="-321151" defTabSz="924916">
              <a:defRPr/>
            </a:pPr>
            <a:r>
              <a:rPr lang="en-US" dirty="0"/>
              <a:t>Reorganization of certain technical guidance into the rule text itself, clarifying expectations.</a:t>
            </a:r>
          </a:p>
          <a:p>
            <a:pPr marL="462458" indent="-321151" defTabSz="924916">
              <a:defRPr/>
            </a:pPr>
            <a:r>
              <a:rPr lang="en-US" dirty="0"/>
              <a:t>Removal or updating of outdated or overly prescriptive language</a:t>
            </a:r>
          </a:p>
          <a:p>
            <a:endParaRPr lang="en-US" dirty="0"/>
          </a:p>
          <a:p>
            <a:pPr marL="462458" indent="-321151" defTabSz="924916">
              <a:defRPr/>
            </a:pPr>
            <a:r>
              <a:rPr lang="en-US" b="1" dirty="0"/>
              <a:t>Idaho is the least regulated state in the US, ranking 48th</a:t>
            </a:r>
          </a:p>
          <a:p>
            <a:endParaRPr lang="en-US" dirty="0"/>
          </a:p>
        </p:txBody>
      </p:sp>
    </p:spTree>
    <p:extLst>
      <p:ext uri="{BB962C8B-B14F-4D97-AF65-F5344CB8AC3E}">
        <p14:creationId xmlns:p14="http://schemas.microsoft.com/office/powerpoint/2010/main" val="2682177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6062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379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354" y="895350"/>
            <a:ext cx="7772400" cy="1101725"/>
          </a:xfrm>
        </p:spPr>
        <p:txBody>
          <a:bodyPr/>
          <a:lstStyle>
            <a:lvl1pPr>
              <a:defRPr b="1">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685354" y="2114550"/>
            <a:ext cx="7772400" cy="533400"/>
          </a:xfrm>
        </p:spPr>
        <p:txBody>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7" name="Google Shape;19;p3"/>
          <p:cNvSpPr/>
          <p:nvPr userDrawn="1"/>
        </p:nvSpPr>
        <p:spPr>
          <a:xfrm>
            <a:off x="3047704" y="37900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p3"/>
          <p:cNvSpPr/>
          <p:nvPr userDrawn="1"/>
        </p:nvSpPr>
        <p:spPr>
          <a:xfrm>
            <a:off x="6096271" y="37900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p3"/>
          <p:cNvSpPr/>
          <p:nvPr userDrawn="1"/>
        </p:nvSpPr>
        <p:spPr>
          <a:xfrm>
            <a:off x="1" y="37900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9" descr="Idaho Department of Environmental Quality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4099537"/>
            <a:ext cx="2514600" cy="643041"/>
          </a:xfrm>
          <a:prstGeom prst="rect">
            <a:avLst/>
          </a:prstGeom>
        </p:spPr>
      </p:pic>
      <p:sp>
        <p:nvSpPr>
          <p:cNvPr id="12" name="Slide Number Placeholder 5"/>
          <p:cNvSpPr>
            <a:spLocks noGrp="1"/>
          </p:cNvSpPr>
          <p:nvPr>
            <p:ph type="sldNum" sz="quarter" idx="4"/>
          </p:nvPr>
        </p:nvSpPr>
        <p:spPr>
          <a:xfrm>
            <a:off x="4800600" y="4767263"/>
            <a:ext cx="3886200" cy="274637"/>
          </a:xfrm>
          <a:prstGeom prst="rect">
            <a:avLst/>
          </a:prstGeom>
        </p:spPr>
        <p:txBody>
          <a:bodyPr vert="horz" lIns="91440" tIns="45720" rIns="91440" bIns="45720" rtlCol="0" anchor="ctr"/>
          <a:lstStyle>
            <a:lvl1pPr algn="r">
              <a:defRPr sz="1100">
                <a:solidFill>
                  <a:schemeClr val="tx1">
                    <a:tint val="75000"/>
                  </a:schemeClr>
                </a:solidFill>
                <a:latin typeface="+mn-lt"/>
              </a:defRPr>
            </a:lvl1pPr>
          </a:lstStyle>
          <a:p>
            <a:r>
              <a:rPr lang="en-US" dirty="0"/>
              <a:t>Idaho Department of Environmental Quality | </a:t>
            </a:r>
            <a:fld id="{1371AC77-66D7-4949-88D0-4777639AA182}" type="slidenum">
              <a:rPr lang="en-US" smtClean="0"/>
              <a:pPr/>
              <a:t>‹#›</a:t>
            </a:fld>
            <a:endParaRPr lang="en-US" dirty="0"/>
          </a:p>
        </p:txBody>
      </p:sp>
    </p:spTree>
    <p:extLst>
      <p:ext uri="{BB962C8B-B14F-4D97-AF65-F5344CB8AC3E}">
        <p14:creationId xmlns:p14="http://schemas.microsoft.com/office/powerpoint/2010/main" val="3162847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800600" y="4767263"/>
            <a:ext cx="3886200" cy="274637"/>
          </a:xfrm>
          <a:prstGeom prst="rect">
            <a:avLst/>
          </a:prstGeom>
        </p:spPr>
        <p:txBody>
          <a:bodyPr vert="horz" lIns="91440" tIns="45720" rIns="91440" bIns="45720" rtlCol="0" anchor="ctr"/>
          <a:lstStyle>
            <a:lvl1pPr algn="r">
              <a:defRPr sz="1100">
                <a:solidFill>
                  <a:schemeClr val="tx1">
                    <a:tint val="75000"/>
                  </a:schemeClr>
                </a:solidFill>
                <a:latin typeface="+mn-lt"/>
              </a:defRPr>
            </a:lvl1pPr>
          </a:lstStyle>
          <a:p>
            <a:r>
              <a:rPr lang="en-US" dirty="0"/>
              <a:t>Idaho Department of Environmental Quality | </a:t>
            </a:r>
            <a:fld id="{1371AC77-66D7-4949-88D0-4777639AA182}" type="slidenum">
              <a:rPr lang="en-US" smtClean="0"/>
              <a:pPr/>
              <a:t>‹#›</a:t>
            </a:fld>
            <a:endParaRPr lang="en-US" dirty="0"/>
          </a:p>
        </p:txBody>
      </p:sp>
      <p:sp>
        <p:nvSpPr>
          <p:cNvPr id="6" name="Google Shape;59;p8"/>
          <p:cNvSpPr/>
          <p:nvPr userDrawn="1"/>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0;p8"/>
          <p:cNvSpPr/>
          <p:nvPr userDrawn="1"/>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p8"/>
          <p:cNvSpPr/>
          <p:nvPr userDrawn="1"/>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p8"/>
          <p:cNvSpPr/>
          <p:nvPr userDrawn="1"/>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itle 1"/>
          <p:cNvSpPr>
            <a:spLocks noGrp="1"/>
          </p:cNvSpPr>
          <p:nvPr>
            <p:ph type="title" hasCustomPrompt="1"/>
          </p:nvPr>
        </p:nvSpPr>
        <p:spPr>
          <a:xfrm>
            <a:off x="457200" y="206375"/>
            <a:ext cx="8229600" cy="857250"/>
          </a:xfrm>
        </p:spPr>
        <p:txBody>
          <a:bodyPr>
            <a:noAutofit/>
          </a:bodyPr>
          <a:lstStyle>
            <a:lvl1pPr algn="l">
              <a:defRPr sz="3600" b="1"/>
            </a:lvl1pPr>
          </a:lstStyle>
          <a:p>
            <a:r>
              <a:rPr lang="en-US" dirty="0"/>
              <a:t>Process Example (</a:t>
            </a:r>
          </a:p>
        </p:txBody>
      </p:sp>
      <p:sp>
        <p:nvSpPr>
          <p:cNvPr id="12" name="Google Shape;244;p28"/>
          <p:cNvSpPr/>
          <p:nvPr/>
        </p:nvSpPr>
        <p:spPr>
          <a:xfrm>
            <a:off x="5632317" y="2002063"/>
            <a:ext cx="3305700" cy="50175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endParaRPr dirty="0">
              <a:solidFill>
                <a:schemeClr val="lt1"/>
              </a:solidFill>
              <a:latin typeface="+mj-lt"/>
              <a:ea typeface="Lato"/>
              <a:cs typeface="Lato"/>
              <a:sym typeface="Lato"/>
            </a:endParaRPr>
          </a:p>
        </p:txBody>
      </p:sp>
      <p:sp>
        <p:nvSpPr>
          <p:cNvPr id="15" name="Google Shape;247;p28"/>
          <p:cNvSpPr/>
          <p:nvPr userDrawn="1"/>
        </p:nvSpPr>
        <p:spPr>
          <a:xfrm>
            <a:off x="0" y="2002224"/>
            <a:ext cx="3546900" cy="501750"/>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endParaRPr sz="2400" dirty="0">
              <a:solidFill>
                <a:schemeClr val="lt1"/>
              </a:solidFill>
              <a:latin typeface="+mj-lt"/>
              <a:ea typeface="Raleway"/>
              <a:cs typeface="Raleway"/>
              <a:sym typeface="Raleway"/>
            </a:endParaRPr>
          </a:p>
        </p:txBody>
      </p:sp>
      <p:sp>
        <p:nvSpPr>
          <p:cNvPr id="18" name="Google Shape;250;p28"/>
          <p:cNvSpPr/>
          <p:nvPr/>
        </p:nvSpPr>
        <p:spPr>
          <a:xfrm>
            <a:off x="2944204" y="2002063"/>
            <a:ext cx="3305700" cy="50175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endParaRPr dirty="0">
              <a:solidFill>
                <a:schemeClr val="lt1"/>
              </a:solidFill>
              <a:latin typeface="+mj-lt"/>
              <a:ea typeface="Lato"/>
              <a:cs typeface="Lato"/>
              <a:sym typeface="Lato"/>
            </a:endParaRPr>
          </a:p>
        </p:txBody>
      </p:sp>
    </p:spTree>
    <p:extLst>
      <p:ext uri="{BB962C8B-B14F-4D97-AF65-F5344CB8AC3E}">
        <p14:creationId xmlns:p14="http://schemas.microsoft.com/office/powerpoint/2010/main" val="244812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noAutofit/>
          </a:bodyPr>
          <a:lstStyle>
            <a:lvl1pPr algn="l">
              <a:defRPr sz="3600" b="1"/>
            </a:lvl1pPr>
          </a:lstStyle>
          <a:p>
            <a:r>
              <a:rPr lang="en-US" dirty="0"/>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076325"/>
            <a:ext cx="3008313" cy="3517900"/>
          </a:xfrm>
        </p:spPr>
        <p:txBody>
          <a:bodyPr>
            <a:normAutofit/>
          </a:bodyPr>
          <a:lstStyle>
            <a:lvl1pPr marL="0" indent="0">
              <a:buNone/>
              <a:defRPr sz="2400">
                <a:solidFill>
                  <a:schemeClr val="accent3">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Slide Number Placeholder 5"/>
          <p:cNvSpPr>
            <a:spLocks noGrp="1"/>
          </p:cNvSpPr>
          <p:nvPr>
            <p:ph type="sldNum" sz="quarter" idx="4"/>
          </p:nvPr>
        </p:nvSpPr>
        <p:spPr>
          <a:xfrm>
            <a:off x="4800600" y="4767263"/>
            <a:ext cx="3886200" cy="274637"/>
          </a:xfrm>
          <a:prstGeom prst="rect">
            <a:avLst/>
          </a:prstGeom>
        </p:spPr>
        <p:txBody>
          <a:bodyPr vert="horz" lIns="91440" tIns="45720" rIns="91440" bIns="45720" rtlCol="0" anchor="ctr"/>
          <a:lstStyle>
            <a:lvl1pPr algn="r">
              <a:defRPr sz="1100">
                <a:solidFill>
                  <a:schemeClr val="tx1">
                    <a:tint val="75000"/>
                  </a:schemeClr>
                </a:solidFill>
                <a:latin typeface="+mn-lt"/>
              </a:defRPr>
            </a:lvl1pPr>
          </a:lstStyle>
          <a:p>
            <a:r>
              <a:rPr lang="en-US" dirty="0"/>
              <a:t>Idaho Department of Environmental Quality | </a:t>
            </a:r>
            <a:fld id="{1371AC77-66D7-4949-88D0-4777639AA182}" type="slidenum">
              <a:rPr lang="en-US" smtClean="0"/>
              <a:pPr/>
              <a:t>‹#›</a:t>
            </a:fld>
            <a:endParaRPr lang="en-US" dirty="0"/>
          </a:p>
        </p:txBody>
      </p:sp>
      <p:sp>
        <p:nvSpPr>
          <p:cNvPr id="10" name="Google Shape;59;p8"/>
          <p:cNvSpPr/>
          <p:nvPr userDrawn="1"/>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0;p8"/>
          <p:cNvSpPr/>
          <p:nvPr userDrawn="1"/>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p8"/>
          <p:cNvSpPr/>
          <p:nvPr userDrawn="1"/>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2;p8"/>
          <p:cNvSpPr/>
          <p:nvPr userDrawn="1"/>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2272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a:off x="4800600" y="4767263"/>
            <a:ext cx="3886200" cy="274637"/>
          </a:xfrm>
          <a:prstGeom prst="rect">
            <a:avLst/>
          </a:prstGeom>
        </p:spPr>
        <p:txBody>
          <a:bodyPr vert="horz" lIns="91440" tIns="45720" rIns="91440" bIns="45720" rtlCol="0" anchor="ctr"/>
          <a:lstStyle>
            <a:lvl1pPr algn="r">
              <a:defRPr sz="1100">
                <a:solidFill>
                  <a:schemeClr val="tx1">
                    <a:tint val="75000"/>
                  </a:schemeClr>
                </a:solidFill>
                <a:latin typeface="+mn-lt"/>
              </a:defRPr>
            </a:lvl1pPr>
          </a:lstStyle>
          <a:p>
            <a:r>
              <a:rPr lang="en-US" dirty="0"/>
              <a:t>Idaho Department of Environmental Quality | </a:t>
            </a:r>
            <a:fld id="{1371AC77-66D7-4949-88D0-4777639AA182}" type="slidenum">
              <a:rPr lang="en-US" smtClean="0"/>
              <a:pPr/>
              <a:t>‹#›</a:t>
            </a:fld>
            <a:endParaRPr lang="en-US" dirty="0"/>
          </a:p>
        </p:txBody>
      </p:sp>
    </p:spTree>
    <p:extLst>
      <p:ext uri="{BB962C8B-B14F-4D97-AF65-F5344CB8AC3E}">
        <p14:creationId xmlns:p14="http://schemas.microsoft.com/office/powerpoint/2010/main" val="201707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Rectangle 10"/>
          <p:cNvSpPr/>
          <p:nvPr userDrawn="1"/>
        </p:nvSpPr>
        <p:spPr>
          <a:xfrm>
            <a:off x="0" y="0"/>
            <a:ext cx="9144000" cy="379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354" y="895350"/>
            <a:ext cx="7772400" cy="1101725"/>
          </a:xfrm>
        </p:spPr>
        <p:txBody>
          <a:bodyPr/>
          <a:lstStyle>
            <a:lvl1pPr>
              <a:defRPr b="1">
                <a:solidFill>
                  <a:schemeClr val="bg1"/>
                </a:solidFill>
              </a:defRPr>
            </a:lvl1pPr>
          </a:lstStyle>
          <a:p>
            <a:r>
              <a:rPr lang="en-US" dirty="0"/>
              <a:t>Questions?</a:t>
            </a:r>
          </a:p>
        </p:txBody>
      </p:sp>
      <p:sp>
        <p:nvSpPr>
          <p:cNvPr id="7" name="Google Shape;19;p3"/>
          <p:cNvSpPr/>
          <p:nvPr userDrawn="1"/>
        </p:nvSpPr>
        <p:spPr>
          <a:xfrm>
            <a:off x="3047704" y="37900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p3"/>
          <p:cNvSpPr/>
          <p:nvPr userDrawn="1"/>
        </p:nvSpPr>
        <p:spPr>
          <a:xfrm>
            <a:off x="6096271" y="37900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p3"/>
          <p:cNvSpPr/>
          <p:nvPr userDrawn="1"/>
        </p:nvSpPr>
        <p:spPr>
          <a:xfrm>
            <a:off x="1" y="37900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9" descr="Idaho Department of Environmental Quality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4099537"/>
            <a:ext cx="2514600" cy="643041"/>
          </a:xfrm>
          <a:prstGeom prst="rect">
            <a:avLst/>
          </a:prstGeom>
        </p:spPr>
      </p:pic>
      <p:sp>
        <p:nvSpPr>
          <p:cNvPr id="12" name="Slide Number Placeholder 5" descr="Decorative"/>
          <p:cNvSpPr>
            <a:spLocks noGrp="1"/>
          </p:cNvSpPr>
          <p:nvPr>
            <p:ph type="sldNum" sz="quarter" idx="4"/>
          </p:nvPr>
        </p:nvSpPr>
        <p:spPr>
          <a:xfrm>
            <a:off x="4800600" y="4767263"/>
            <a:ext cx="3886200" cy="274637"/>
          </a:xfrm>
          <a:prstGeom prst="rect">
            <a:avLst/>
          </a:prstGeom>
        </p:spPr>
        <p:txBody>
          <a:bodyPr vert="horz" lIns="91440" tIns="45720" rIns="91440" bIns="45720" rtlCol="0" anchor="ctr"/>
          <a:lstStyle>
            <a:lvl1pPr algn="r">
              <a:defRPr sz="1100">
                <a:solidFill>
                  <a:schemeClr val="tx1">
                    <a:tint val="75000"/>
                  </a:schemeClr>
                </a:solidFill>
                <a:latin typeface="+mn-lt"/>
              </a:defRPr>
            </a:lvl1pPr>
          </a:lstStyle>
          <a:p>
            <a:r>
              <a:rPr lang="en-US" dirty="0"/>
              <a:t>Idaho Department of Environmental Quality | </a:t>
            </a:r>
            <a:fld id="{1371AC77-66D7-4949-88D0-4777639AA182}" type="slidenum">
              <a:rPr lang="en-US" smtClean="0"/>
              <a:pPr/>
              <a:t>‹#›</a:t>
            </a:fld>
            <a:endParaRPr lang="en-US" dirty="0"/>
          </a:p>
        </p:txBody>
      </p:sp>
    </p:spTree>
    <p:extLst>
      <p:ext uri="{BB962C8B-B14F-4D97-AF65-F5344CB8AC3E}">
        <p14:creationId xmlns:p14="http://schemas.microsoft.com/office/powerpoint/2010/main" val="195991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0" y="0"/>
            <a:ext cx="9144000" cy="379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8101" y="2571750"/>
            <a:ext cx="7772400" cy="1101725"/>
          </a:xfrm>
        </p:spPr>
        <p:txBody>
          <a:bodyPr/>
          <a:lstStyle>
            <a:lvl1pPr algn="l">
              <a:defRPr b="1" baseline="0">
                <a:solidFill>
                  <a:schemeClr val="bg1"/>
                </a:solidFill>
              </a:defRPr>
            </a:lvl1pPr>
          </a:lstStyle>
          <a:p>
            <a:r>
              <a:rPr lang="en-US" dirty="0"/>
              <a:t>Transition Slide</a:t>
            </a:r>
          </a:p>
        </p:txBody>
      </p:sp>
      <p:sp>
        <p:nvSpPr>
          <p:cNvPr id="7" name="Google Shape;19;p3"/>
          <p:cNvSpPr/>
          <p:nvPr userDrawn="1"/>
        </p:nvSpPr>
        <p:spPr>
          <a:xfrm>
            <a:off x="3047704" y="37900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p3"/>
          <p:cNvSpPr/>
          <p:nvPr userDrawn="1"/>
        </p:nvSpPr>
        <p:spPr>
          <a:xfrm>
            <a:off x="6096271" y="37900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p3"/>
          <p:cNvSpPr/>
          <p:nvPr userDrawn="1"/>
        </p:nvSpPr>
        <p:spPr>
          <a:xfrm>
            <a:off x="1" y="37900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Slide Number Placeholder 5"/>
          <p:cNvSpPr>
            <a:spLocks noGrp="1"/>
          </p:cNvSpPr>
          <p:nvPr>
            <p:ph type="sldNum" sz="quarter" idx="4"/>
          </p:nvPr>
        </p:nvSpPr>
        <p:spPr>
          <a:xfrm>
            <a:off x="4800600" y="4767263"/>
            <a:ext cx="3886200" cy="274637"/>
          </a:xfrm>
          <a:prstGeom prst="rect">
            <a:avLst/>
          </a:prstGeom>
        </p:spPr>
        <p:txBody>
          <a:bodyPr vert="horz" lIns="91440" tIns="45720" rIns="91440" bIns="45720" rtlCol="0" anchor="ctr"/>
          <a:lstStyle>
            <a:lvl1pPr algn="r">
              <a:defRPr sz="1100">
                <a:solidFill>
                  <a:schemeClr val="tx1">
                    <a:tint val="75000"/>
                  </a:schemeClr>
                </a:solidFill>
                <a:latin typeface="+mn-lt"/>
              </a:defRPr>
            </a:lvl1pPr>
          </a:lstStyle>
          <a:p>
            <a:r>
              <a:rPr lang="en-US" dirty="0"/>
              <a:t>Idaho Department of Environmental Quality | </a:t>
            </a:r>
            <a:fld id="{1371AC77-66D7-4949-88D0-4777639AA182}" type="slidenum">
              <a:rPr lang="en-US" smtClean="0"/>
              <a:pPr/>
              <a:t>‹#›</a:t>
            </a:fld>
            <a:endParaRPr lang="en-US" dirty="0"/>
          </a:p>
        </p:txBody>
      </p:sp>
    </p:spTree>
    <p:extLst>
      <p:ext uri="{BB962C8B-B14F-4D97-AF65-F5344CB8AC3E}">
        <p14:creationId xmlns:p14="http://schemas.microsoft.com/office/powerpoint/2010/main" val="181649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lvl1p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4"/>
          </p:nvPr>
        </p:nvSpPr>
        <p:spPr>
          <a:xfrm>
            <a:off x="4800600" y="4767263"/>
            <a:ext cx="3886200" cy="274637"/>
          </a:xfrm>
          <a:prstGeom prst="rect">
            <a:avLst/>
          </a:prstGeom>
        </p:spPr>
        <p:txBody>
          <a:bodyPr vert="horz" lIns="91440" tIns="45720" rIns="91440" bIns="45720" rtlCol="0" anchor="ctr"/>
          <a:lstStyle>
            <a:lvl1pPr algn="r">
              <a:defRPr sz="1100">
                <a:solidFill>
                  <a:schemeClr val="tx1">
                    <a:tint val="75000"/>
                  </a:schemeClr>
                </a:solidFill>
                <a:latin typeface="+mn-lt"/>
              </a:defRPr>
            </a:lvl1pPr>
          </a:lstStyle>
          <a:p>
            <a:r>
              <a:rPr lang="en-US" dirty="0"/>
              <a:t>Idaho Department of Environmental Quality | </a:t>
            </a:r>
            <a:fld id="{1371AC77-66D7-4949-88D0-4777639AA182}" type="slidenum">
              <a:rPr lang="en-US" smtClean="0"/>
              <a:pPr/>
              <a:t>‹#›</a:t>
            </a:fld>
            <a:endParaRPr lang="en-US" dirty="0"/>
          </a:p>
        </p:txBody>
      </p:sp>
      <p:sp>
        <p:nvSpPr>
          <p:cNvPr id="8" name="Google Shape;59;p8"/>
          <p:cNvSpPr/>
          <p:nvPr userDrawn="1"/>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0;p8"/>
          <p:cNvSpPr/>
          <p:nvPr userDrawn="1"/>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p8"/>
          <p:cNvSpPr/>
          <p:nvPr userDrawn="1"/>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2;p8"/>
          <p:cNvSpPr/>
          <p:nvPr userDrawn="1"/>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948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5"/>
          <p:cNvSpPr>
            <a:spLocks noGrp="1"/>
          </p:cNvSpPr>
          <p:nvPr>
            <p:ph type="sldNum" sz="quarter" idx="4"/>
          </p:nvPr>
        </p:nvSpPr>
        <p:spPr>
          <a:xfrm>
            <a:off x="4800600" y="4767263"/>
            <a:ext cx="3886200" cy="274637"/>
          </a:xfrm>
          <a:prstGeom prst="rect">
            <a:avLst/>
          </a:prstGeom>
        </p:spPr>
        <p:txBody>
          <a:bodyPr vert="horz" lIns="91440" tIns="45720" rIns="91440" bIns="45720" rtlCol="0" anchor="ctr"/>
          <a:lstStyle>
            <a:lvl1pPr algn="r">
              <a:defRPr sz="1100">
                <a:solidFill>
                  <a:schemeClr val="tx1">
                    <a:tint val="75000"/>
                  </a:schemeClr>
                </a:solidFill>
                <a:latin typeface="+mn-lt"/>
              </a:defRPr>
            </a:lvl1pPr>
          </a:lstStyle>
          <a:p>
            <a:r>
              <a:rPr lang="en-US" dirty="0"/>
              <a:t>Idaho Department of Environmental Quality | </a:t>
            </a:r>
            <a:fld id="{1371AC77-66D7-4949-88D0-4777639AA182}" type="slidenum">
              <a:rPr lang="en-US" smtClean="0"/>
              <a:pPr/>
              <a:t>‹#›</a:t>
            </a:fld>
            <a:endParaRPr lang="en-US" dirty="0"/>
          </a:p>
        </p:txBody>
      </p:sp>
      <p:sp>
        <p:nvSpPr>
          <p:cNvPr id="8" name="Google Shape;59;p8"/>
          <p:cNvSpPr/>
          <p:nvPr userDrawn="1"/>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0;p8"/>
          <p:cNvSpPr/>
          <p:nvPr userDrawn="1"/>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p8"/>
          <p:cNvSpPr/>
          <p:nvPr userDrawn="1"/>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2;p8"/>
          <p:cNvSpPr/>
          <p:nvPr userDrawn="1"/>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169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lvl1pPr>
          </a:lstStyle>
          <a:p>
            <a:r>
              <a:rPr lang="en-US" dirty="0"/>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4800600" y="4767263"/>
            <a:ext cx="3886200" cy="274637"/>
          </a:xfrm>
          <a:prstGeom prst="rect">
            <a:avLst/>
          </a:prstGeom>
        </p:spPr>
        <p:txBody>
          <a:bodyPr vert="horz" lIns="91440" tIns="45720" rIns="91440" bIns="45720" rtlCol="0" anchor="ctr"/>
          <a:lstStyle>
            <a:lvl1pPr algn="r">
              <a:defRPr sz="1100">
                <a:solidFill>
                  <a:schemeClr val="tx1">
                    <a:tint val="75000"/>
                  </a:schemeClr>
                </a:solidFill>
                <a:latin typeface="+mn-lt"/>
              </a:defRPr>
            </a:lvl1pPr>
          </a:lstStyle>
          <a:p>
            <a:r>
              <a:rPr lang="en-US" dirty="0"/>
              <a:t>Idaho Department of Environmental Quality | </a:t>
            </a:r>
            <a:fld id="{1371AC77-66D7-4949-88D0-4777639AA182}" type="slidenum">
              <a:rPr lang="en-US" smtClean="0"/>
              <a:pPr/>
              <a:t>‹#›</a:t>
            </a:fld>
            <a:endParaRPr lang="en-US" dirty="0"/>
          </a:p>
        </p:txBody>
      </p:sp>
      <p:sp>
        <p:nvSpPr>
          <p:cNvPr id="9" name="Google Shape;59;p8"/>
          <p:cNvSpPr/>
          <p:nvPr userDrawn="1"/>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0;p8"/>
          <p:cNvSpPr/>
          <p:nvPr userDrawn="1"/>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p8"/>
          <p:cNvSpPr/>
          <p:nvPr userDrawn="1"/>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2;p8"/>
          <p:cNvSpPr/>
          <p:nvPr userDrawn="1"/>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567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i="0"/>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0" name="Slide Number Placeholder 5"/>
          <p:cNvSpPr>
            <a:spLocks noGrp="1"/>
          </p:cNvSpPr>
          <p:nvPr>
            <p:ph type="sldNum" sz="quarter" idx="10"/>
          </p:nvPr>
        </p:nvSpPr>
        <p:spPr>
          <a:xfrm>
            <a:off x="4800600" y="4767263"/>
            <a:ext cx="3886200" cy="274637"/>
          </a:xfrm>
          <a:prstGeom prst="rect">
            <a:avLst/>
          </a:prstGeom>
        </p:spPr>
        <p:txBody>
          <a:bodyPr vert="horz" lIns="91440" tIns="45720" rIns="91440" bIns="45720" rtlCol="0" anchor="ctr"/>
          <a:lstStyle>
            <a:lvl1pPr algn="r">
              <a:defRPr sz="1100">
                <a:solidFill>
                  <a:schemeClr val="tx1">
                    <a:tint val="75000"/>
                  </a:schemeClr>
                </a:solidFill>
                <a:latin typeface="+mn-lt"/>
              </a:defRPr>
            </a:lvl1pPr>
          </a:lstStyle>
          <a:p>
            <a:r>
              <a:rPr lang="en-US" dirty="0"/>
              <a:t>Idaho Department of Environmental Quality | </a:t>
            </a:r>
            <a:fld id="{1371AC77-66D7-4949-88D0-4777639AA182}" type="slidenum">
              <a:rPr lang="en-US" smtClean="0"/>
              <a:pPr/>
              <a:t>‹#›</a:t>
            </a:fld>
            <a:endParaRPr lang="en-US" dirty="0"/>
          </a:p>
        </p:txBody>
      </p:sp>
      <p:sp>
        <p:nvSpPr>
          <p:cNvPr id="11" name="Google Shape;59;p8"/>
          <p:cNvSpPr/>
          <p:nvPr userDrawn="1"/>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0;p8"/>
          <p:cNvSpPr/>
          <p:nvPr userDrawn="1"/>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p8"/>
          <p:cNvSpPr/>
          <p:nvPr userDrawn="1"/>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2;p8"/>
          <p:cNvSpPr/>
          <p:nvPr userDrawn="1"/>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767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lvl1pPr>
          </a:lstStyle>
          <a:p>
            <a:r>
              <a:rPr lang="en-US" dirty="0"/>
              <a:t>Click to edit Master title style</a:t>
            </a:r>
          </a:p>
        </p:txBody>
      </p:sp>
      <p:sp>
        <p:nvSpPr>
          <p:cNvPr id="6" name="Slide Number Placeholder 5"/>
          <p:cNvSpPr>
            <a:spLocks noGrp="1"/>
          </p:cNvSpPr>
          <p:nvPr>
            <p:ph type="sldNum" sz="quarter" idx="4"/>
          </p:nvPr>
        </p:nvSpPr>
        <p:spPr>
          <a:xfrm>
            <a:off x="4800600" y="4767263"/>
            <a:ext cx="3886200" cy="274637"/>
          </a:xfrm>
          <a:prstGeom prst="rect">
            <a:avLst/>
          </a:prstGeom>
        </p:spPr>
        <p:txBody>
          <a:bodyPr vert="horz" lIns="91440" tIns="45720" rIns="91440" bIns="45720" rtlCol="0" anchor="ctr"/>
          <a:lstStyle>
            <a:lvl1pPr algn="r">
              <a:defRPr sz="1100">
                <a:solidFill>
                  <a:schemeClr val="tx1">
                    <a:tint val="75000"/>
                  </a:schemeClr>
                </a:solidFill>
                <a:latin typeface="+mn-lt"/>
              </a:defRPr>
            </a:lvl1pPr>
          </a:lstStyle>
          <a:p>
            <a:r>
              <a:rPr lang="en-US" dirty="0"/>
              <a:t>Idaho Department of Environmental Quality | </a:t>
            </a:r>
            <a:fld id="{1371AC77-66D7-4949-88D0-4777639AA182}" type="slidenum">
              <a:rPr lang="en-US" smtClean="0"/>
              <a:pPr/>
              <a:t>‹#›</a:t>
            </a:fld>
            <a:endParaRPr lang="en-US" dirty="0"/>
          </a:p>
        </p:txBody>
      </p:sp>
      <p:sp>
        <p:nvSpPr>
          <p:cNvPr id="7" name="Google Shape;59;p8"/>
          <p:cNvSpPr/>
          <p:nvPr userDrawn="1"/>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0;p8"/>
          <p:cNvSpPr/>
          <p:nvPr userDrawn="1"/>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p8"/>
          <p:cNvSpPr/>
          <p:nvPr userDrawn="1"/>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2;p8"/>
          <p:cNvSpPr/>
          <p:nvPr userDrawn="1"/>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9789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4800600" y="4767263"/>
            <a:ext cx="3886200" cy="274637"/>
          </a:xfrm>
          <a:prstGeom prst="rect">
            <a:avLst/>
          </a:prstGeom>
        </p:spPr>
        <p:txBody>
          <a:bodyPr vert="horz" lIns="91440" tIns="45720" rIns="91440" bIns="45720" rtlCol="0" anchor="ctr"/>
          <a:lstStyle>
            <a:lvl1pPr algn="r">
              <a:defRPr sz="1100">
                <a:solidFill>
                  <a:schemeClr val="tx1">
                    <a:tint val="75000"/>
                  </a:schemeClr>
                </a:solidFill>
                <a:latin typeface="+mn-lt"/>
              </a:defRPr>
            </a:lvl1pPr>
          </a:lstStyle>
          <a:p>
            <a:r>
              <a:rPr lang="en-US" dirty="0"/>
              <a:t>Idaho Department of Environmental Quality | </a:t>
            </a:r>
            <a:fld id="{1371AC77-66D7-4949-88D0-4777639AA182}" type="slidenum">
              <a:rPr lang="en-US" smtClean="0"/>
              <a:pPr/>
              <a:t>‹#›</a:t>
            </a:fld>
            <a:endParaRPr lang="en-US" dirty="0"/>
          </a:p>
        </p:txBody>
      </p:sp>
      <p:sp>
        <p:nvSpPr>
          <p:cNvPr id="6" name="Google Shape;59;p8"/>
          <p:cNvSpPr/>
          <p:nvPr userDrawn="1"/>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0;p8"/>
          <p:cNvSpPr/>
          <p:nvPr userDrawn="1"/>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p8"/>
          <p:cNvSpPr/>
          <p:nvPr userDrawn="1"/>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p8"/>
          <p:cNvSpPr/>
          <p:nvPr userDrawn="1"/>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349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4800600" y="4767263"/>
            <a:ext cx="3886200" cy="274637"/>
          </a:xfrm>
          <a:prstGeom prst="rect">
            <a:avLst/>
          </a:prstGeom>
        </p:spPr>
        <p:txBody>
          <a:bodyPr vert="horz" lIns="91440" tIns="45720" rIns="91440" bIns="45720" rtlCol="0" anchor="ctr"/>
          <a:lstStyle>
            <a:lvl1pPr algn="r">
              <a:defRPr sz="1100">
                <a:solidFill>
                  <a:schemeClr val="tx1">
                    <a:tint val="75000"/>
                  </a:schemeClr>
                </a:solidFill>
                <a:latin typeface="+mn-lt"/>
              </a:defRPr>
            </a:lvl1pPr>
          </a:lstStyle>
          <a:p>
            <a:r>
              <a:rPr lang="en-US" dirty="0"/>
              <a:t>Idaho Department of Environmental Quality | </a:t>
            </a:r>
            <a:fld id="{1371AC77-66D7-4949-88D0-4777639AA182}" type="slidenum">
              <a:rPr lang="en-US" smtClean="0"/>
              <a:pPr/>
              <a:t>‹#›</a:t>
            </a:fld>
            <a:endParaRPr lang="en-US" dirty="0"/>
          </a:p>
        </p:txBody>
      </p:sp>
    </p:spTree>
    <p:extLst>
      <p:ext uri="{BB962C8B-B14F-4D97-AF65-F5344CB8AC3E}">
        <p14:creationId xmlns:p14="http://schemas.microsoft.com/office/powerpoint/2010/main" val="3799064049"/>
      </p:ext>
    </p:extLst>
  </p:cSld>
  <p:clrMap bg1="lt1" tx1="dk1" bg2="lt2" tx2="dk2" accent1="accent1" accent2="accent2" accent3="accent3" accent4="accent4" accent5="accent5" accent6="accent6" hlink="hlink" folHlink="folHlink"/>
  <p:sldLayoutIdLst>
    <p:sldLayoutId id="2147483660" r:id="rId1"/>
    <p:sldLayoutId id="2147483672" r:id="rId2"/>
    <p:sldLayoutId id="2147483671" r:id="rId3"/>
    <p:sldLayoutId id="2147483661" r:id="rId4"/>
    <p:sldLayoutId id="2147483662" r:id="rId5"/>
    <p:sldLayoutId id="2147483663" r:id="rId6"/>
    <p:sldLayoutId id="2147483664" r:id="rId7"/>
    <p:sldLayoutId id="2147483665" r:id="rId8"/>
    <p:sldLayoutId id="2147483666" r:id="rId9"/>
    <p:sldLayoutId id="2147483673" r:id="rId10"/>
    <p:sldLayoutId id="2147483667" r:id="rId11"/>
    <p:sldLayoutId id="2147483668" r:id="rId12"/>
  </p:sldLayoutIdLst>
  <p:hf hdr="0" dt="0"/>
  <p:txStyles>
    <p:titleStyle>
      <a:lvl1pPr algn="l" defTabSz="914400" rtl="0" eaLnBrk="1" latinLnBrk="0" hangingPunct="1">
        <a:spcBef>
          <a:spcPct val="0"/>
        </a:spcBef>
        <a:buNone/>
        <a:defRPr sz="3600" kern="1200">
          <a:solidFill>
            <a:schemeClr val="accent3">
              <a:lumMod val="50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accent3">
              <a:lumMod val="50000"/>
            </a:schemeClr>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accent3">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3">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5.emf"/><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3950"/>
            <a:ext cx="7772400" cy="1101725"/>
          </a:xfrm>
        </p:spPr>
        <p:txBody>
          <a:bodyPr>
            <a:normAutofit fontScale="90000"/>
          </a:bodyPr>
          <a:lstStyle/>
          <a:p>
            <a:r>
              <a:rPr lang="en-US" dirty="0"/>
              <a:t>Idaho Subsurface Program Updates</a:t>
            </a:r>
          </a:p>
        </p:txBody>
      </p:sp>
      <p:sp>
        <p:nvSpPr>
          <p:cNvPr id="3" name="Subtitle 2"/>
          <p:cNvSpPr>
            <a:spLocks noGrp="1"/>
          </p:cNvSpPr>
          <p:nvPr>
            <p:ph type="subTitle" idx="1"/>
          </p:nvPr>
        </p:nvSpPr>
        <p:spPr>
          <a:xfrm>
            <a:off x="685800" y="2038350"/>
            <a:ext cx="7772400" cy="533400"/>
          </a:xfrm>
        </p:spPr>
        <p:txBody>
          <a:bodyPr/>
          <a:lstStyle/>
          <a:p>
            <a:r>
              <a:rPr lang="en-US" dirty="0"/>
              <a:t>Calendar Year 2025</a:t>
            </a:r>
          </a:p>
        </p:txBody>
      </p:sp>
      <p:sp>
        <p:nvSpPr>
          <p:cNvPr id="5" name="TextBox 4"/>
          <p:cNvSpPr txBox="1"/>
          <p:nvPr/>
        </p:nvSpPr>
        <p:spPr>
          <a:xfrm>
            <a:off x="4800600" y="4095750"/>
            <a:ext cx="3810000" cy="646331"/>
          </a:xfrm>
          <a:prstGeom prst="rect">
            <a:avLst/>
          </a:prstGeom>
          <a:noFill/>
        </p:spPr>
        <p:txBody>
          <a:bodyPr wrap="square" rtlCol="0">
            <a:spAutoFit/>
          </a:bodyPr>
          <a:lstStyle/>
          <a:p>
            <a:pPr algn="r"/>
            <a:r>
              <a:rPr lang="en-US" sz="1800" dirty="0">
                <a:solidFill>
                  <a:schemeClr val="accent6">
                    <a:lumMod val="50000"/>
                  </a:schemeClr>
                </a:solidFill>
                <a:latin typeface="+mn-lt"/>
              </a:rPr>
              <a:t>James Craft</a:t>
            </a:r>
          </a:p>
          <a:p>
            <a:pPr algn="r"/>
            <a:r>
              <a:rPr lang="en-US" sz="1800" dirty="0">
                <a:solidFill>
                  <a:schemeClr val="accent6">
                    <a:lumMod val="50000"/>
                  </a:schemeClr>
                </a:solidFill>
                <a:latin typeface="+mn-lt"/>
              </a:rPr>
              <a:t>Wastewater Compliance Bureau Chief</a:t>
            </a:r>
          </a:p>
        </p:txBody>
      </p:sp>
    </p:spTree>
    <p:extLst>
      <p:ext uri="{BB962C8B-B14F-4D97-AF65-F5344CB8AC3E}">
        <p14:creationId xmlns:p14="http://schemas.microsoft.com/office/powerpoint/2010/main" val="345189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BC0EF-D2F2-65EB-07F9-97E55EE95BFD}"/>
              </a:ext>
            </a:extLst>
          </p:cNvPr>
          <p:cNvSpPr>
            <a:spLocks noGrp="1"/>
          </p:cNvSpPr>
          <p:nvPr>
            <p:ph type="title"/>
          </p:nvPr>
        </p:nvSpPr>
        <p:spPr/>
        <p:txBody>
          <a:bodyPr/>
          <a:lstStyle/>
          <a:p>
            <a:r>
              <a:rPr lang="en-US" dirty="0"/>
              <a:t>58.01.03 Rule Updates</a:t>
            </a:r>
          </a:p>
        </p:txBody>
      </p:sp>
      <p:sp>
        <p:nvSpPr>
          <p:cNvPr id="3" name="Content Placeholder 2">
            <a:extLst>
              <a:ext uri="{FF2B5EF4-FFF2-40B4-BE49-F238E27FC236}">
                <a16:creationId xmlns:a16="http://schemas.microsoft.com/office/drawing/2014/main" id="{22C64359-A189-DC76-BAB2-A647C49BFE0C}"/>
              </a:ext>
            </a:extLst>
          </p:cNvPr>
          <p:cNvSpPr>
            <a:spLocks noGrp="1"/>
          </p:cNvSpPr>
          <p:nvPr>
            <p:ph idx="1"/>
          </p:nvPr>
        </p:nvSpPr>
        <p:spPr/>
        <p:txBody>
          <a:bodyPr>
            <a:normAutofit fontScale="92500"/>
          </a:bodyPr>
          <a:lstStyle/>
          <a:p>
            <a:r>
              <a:rPr lang="en-US" dirty="0"/>
              <a:t>Updated definitions to include terms like absorption bed, drain field, and minimum tank capacity.</a:t>
            </a:r>
          </a:p>
          <a:p>
            <a:r>
              <a:rPr lang="en-US" dirty="0"/>
              <a:t>Simplified permitting and approval processes for septic systems.</a:t>
            </a:r>
          </a:p>
          <a:p>
            <a:r>
              <a:rPr lang="en-US" dirty="0"/>
              <a:t>Increased minimum septic tank capacity from 750 to 1,000 gallons.</a:t>
            </a:r>
          </a:p>
          <a:p>
            <a:r>
              <a:rPr lang="en-US" dirty="0"/>
              <a:t>Raised bonding requirements: basic installers and service providers to $10K; $30K for complex installers.</a:t>
            </a:r>
          </a:p>
          <a:p>
            <a:r>
              <a:rPr lang="en-US" dirty="0"/>
              <a:t>Reduced some separation distances between drain fields and surface waters or utilities based on updated technical guidance and nutrient research.</a:t>
            </a:r>
          </a:p>
        </p:txBody>
      </p:sp>
      <p:sp>
        <p:nvSpPr>
          <p:cNvPr id="4" name="Slide Number Placeholder 3">
            <a:extLst>
              <a:ext uri="{FF2B5EF4-FFF2-40B4-BE49-F238E27FC236}">
                <a16:creationId xmlns:a16="http://schemas.microsoft.com/office/drawing/2014/main" id="{E8613202-7A58-AD37-5AD7-6A4F997C0FBF}"/>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10</a:t>
            </a:fld>
            <a:endParaRPr lang="en-US" dirty="0"/>
          </a:p>
        </p:txBody>
      </p:sp>
    </p:spTree>
    <p:extLst>
      <p:ext uri="{BB962C8B-B14F-4D97-AF65-F5344CB8AC3E}">
        <p14:creationId xmlns:p14="http://schemas.microsoft.com/office/powerpoint/2010/main" val="356729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EAA28-C455-6AA5-18DD-FC5E11A3C671}"/>
              </a:ext>
            </a:extLst>
          </p:cNvPr>
          <p:cNvSpPr>
            <a:spLocks noGrp="1"/>
          </p:cNvSpPr>
          <p:nvPr>
            <p:ph type="title"/>
          </p:nvPr>
        </p:nvSpPr>
        <p:spPr>
          <a:xfrm>
            <a:off x="457200" y="204788"/>
            <a:ext cx="3008313" cy="871537"/>
          </a:xfrm>
        </p:spPr>
        <p:txBody>
          <a:bodyPr anchor="b">
            <a:normAutofit/>
          </a:bodyPr>
          <a:lstStyle/>
          <a:p>
            <a:pPr>
              <a:lnSpc>
                <a:spcPct val="90000"/>
              </a:lnSpc>
            </a:pPr>
            <a:r>
              <a:rPr lang="en-US" sz="2800"/>
              <a:t>58.01.03 Rule Updates</a:t>
            </a:r>
          </a:p>
        </p:txBody>
      </p:sp>
      <p:sp>
        <p:nvSpPr>
          <p:cNvPr id="3" name="Content Placeholder 2">
            <a:extLst>
              <a:ext uri="{FF2B5EF4-FFF2-40B4-BE49-F238E27FC236}">
                <a16:creationId xmlns:a16="http://schemas.microsoft.com/office/drawing/2014/main" id="{EC74B9B9-DD4F-728E-30C2-15BED9557E60}"/>
              </a:ext>
            </a:extLst>
          </p:cNvPr>
          <p:cNvSpPr>
            <a:spLocks noGrp="1"/>
          </p:cNvSpPr>
          <p:nvPr>
            <p:ph type="body" sz="half" idx="2"/>
          </p:nvPr>
        </p:nvSpPr>
        <p:spPr>
          <a:xfrm>
            <a:off x="457200" y="1076325"/>
            <a:ext cx="3008313" cy="3517900"/>
          </a:xfrm>
        </p:spPr>
        <p:txBody>
          <a:bodyPr>
            <a:normAutofit/>
          </a:bodyPr>
          <a:lstStyle/>
          <a:p>
            <a:r>
              <a:rPr lang="en-US" dirty="0"/>
              <a:t>TGM updates and installer exams are sync'd with new Rule updates</a:t>
            </a:r>
          </a:p>
          <a:p>
            <a:endParaRPr lang="en-US" dirty="0"/>
          </a:p>
          <a:p>
            <a:r>
              <a:rPr lang="en-US" dirty="0"/>
              <a:t>Reduced 1000 words!</a:t>
            </a:r>
          </a:p>
          <a:p>
            <a:endParaRPr lang="en-US" dirty="0"/>
          </a:p>
        </p:txBody>
      </p:sp>
      <p:sp>
        <p:nvSpPr>
          <p:cNvPr id="4" name="Slide Number Placeholder 3">
            <a:extLst>
              <a:ext uri="{FF2B5EF4-FFF2-40B4-BE49-F238E27FC236}">
                <a16:creationId xmlns:a16="http://schemas.microsoft.com/office/drawing/2014/main" id="{CDA7364B-24DF-F652-913A-C1DDA9080DC8}"/>
              </a:ext>
            </a:extLst>
          </p:cNvPr>
          <p:cNvSpPr>
            <a:spLocks noGrp="1"/>
          </p:cNvSpPr>
          <p:nvPr>
            <p:ph type="sldNum" sz="quarter" idx="4"/>
          </p:nvPr>
        </p:nvSpPr>
        <p:spPr>
          <a:xfrm>
            <a:off x="4800600" y="4767263"/>
            <a:ext cx="3886200" cy="274637"/>
          </a:xfrm>
        </p:spPr>
        <p:txBody>
          <a:bodyPr anchor="ctr">
            <a:normAutofit/>
          </a:bodyPr>
          <a:lstStyle/>
          <a:p>
            <a:pPr>
              <a:spcAft>
                <a:spcPts val="600"/>
              </a:spcAft>
            </a:pPr>
            <a:r>
              <a:rPr lang="en-US"/>
              <a:t>Idaho Department of Environmental Quality | </a:t>
            </a:r>
            <a:fld id="{1371AC77-66D7-4949-88D0-4777639AA182}" type="slidenum">
              <a:rPr lang="en-US" smtClean="0"/>
              <a:pPr>
                <a:spcAft>
                  <a:spcPts val="600"/>
                </a:spcAft>
              </a:pPr>
              <a:t>11</a:t>
            </a:fld>
            <a:endParaRPr lang="en-US"/>
          </a:p>
        </p:txBody>
      </p:sp>
      <p:pic>
        <p:nvPicPr>
          <p:cNvPr id="7" name="Picture 6" descr="A picture containing text, clipart&#10;&#10;AI-generated content may be incorrect.">
            <a:extLst>
              <a:ext uri="{FF2B5EF4-FFF2-40B4-BE49-F238E27FC236}">
                <a16:creationId xmlns:a16="http://schemas.microsoft.com/office/drawing/2014/main" id="{5A3C8F84-04CA-0D5E-5CF4-9348D337049E}"/>
              </a:ext>
            </a:extLst>
          </p:cNvPr>
          <p:cNvPicPr>
            <a:picLocks noChangeAspect="1"/>
          </p:cNvPicPr>
          <p:nvPr/>
        </p:nvPicPr>
        <p:blipFill>
          <a:blip r:embed="rId3"/>
          <a:stretch>
            <a:fillRect/>
          </a:stretch>
        </p:blipFill>
        <p:spPr>
          <a:xfrm rot="19843534">
            <a:off x="3810000" y="79375"/>
            <a:ext cx="2514600" cy="2524125"/>
          </a:xfrm>
          <a:prstGeom prst="rect">
            <a:avLst/>
          </a:prstGeom>
        </p:spPr>
      </p:pic>
      <p:pic>
        <p:nvPicPr>
          <p:cNvPr id="5" name="Picture 4">
            <a:extLst>
              <a:ext uri="{FF2B5EF4-FFF2-40B4-BE49-F238E27FC236}">
                <a16:creationId xmlns:a16="http://schemas.microsoft.com/office/drawing/2014/main" id="{A1119F48-BB58-31B9-2ACD-C5DD42C2F0C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038" b="81342" l="10000" r="90000"/>
                    </a14:imgEffect>
                  </a14:imgLayer>
                </a14:imgProps>
              </a:ext>
            </a:extLst>
          </a:blip>
          <a:srcRect b="9620"/>
          <a:stretch>
            <a:fillRect/>
          </a:stretch>
        </p:blipFill>
        <p:spPr>
          <a:xfrm rot="19050502">
            <a:off x="4707258" y="1035211"/>
            <a:ext cx="2790427" cy="3967162"/>
          </a:xfrm>
          <a:prstGeom prst="rect">
            <a:avLst/>
          </a:prstGeom>
          <a:noFill/>
        </p:spPr>
      </p:pic>
    </p:spTree>
    <p:extLst>
      <p:ext uri="{BB962C8B-B14F-4D97-AF65-F5344CB8AC3E}">
        <p14:creationId xmlns:p14="http://schemas.microsoft.com/office/powerpoint/2010/main" val="169821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E0F1D-4153-3694-47F5-8BBC04AAC5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7B49B-DCF9-DE2B-FCA1-10BD495B4992}"/>
              </a:ext>
            </a:extLst>
          </p:cNvPr>
          <p:cNvSpPr>
            <a:spLocks noGrp="1"/>
          </p:cNvSpPr>
          <p:nvPr>
            <p:ph type="ctrTitle"/>
          </p:nvPr>
        </p:nvSpPr>
        <p:spPr>
          <a:xfrm>
            <a:off x="381000" y="2190750"/>
            <a:ext cx="7848600" cy="1025525"/>
          </a:xfrm>
        </p:spPr>
        <p:txBody>
          <a:bodyPr>
            <a:normAutofit/>
          </a:bodyPr>
          <a:lstStyle/>
          <a:p>
            <a:r>
              <a:rPr lang="en-US" dirty="0"/>
              <a:t>Technical Guidance Committee</a:t>
            </a:r>
          </a:p>
        </p:txBody>
      </p:sp>
      <p:sp>
        <p:nvSpPr>
          <p:cNvPr id="3" name="Slide Number Placeholder 2">
            <a:extLst>
              <a:ext uri="{FF2B5EF4-FFF2-40B4-BE49-F238E27FC236}">
                <a16:creationId xmlns:a16="http://schemas.microsoft.com/office/drawing/2014/main" id="{95D71C8A-DFD2-69B0-A57B-2B86962EC7BE}"/>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12</a:t>
            </a:fld>
            <a:endParaRPr lang="en-US" dirty="0"/>
          </a:p>
        </p:txBody>
      </p:sp>
    </p:spTree>
    <p:extLst>
      <p:ext uri="{BB962C8B-B14F-4D97-AF65-F5344CB8AC3E}">
        <p14:creationId xmlns:p14="http://schemas.microsoft.com/office/powerpoint/2010/main" val="3325354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58C61-24FA-239B-9149-EE8C87C5089C}"/>
              </a:ext>
            </a:extLst>
          </p:cNvPr>
          <p:cNvSpPr>
            <a:spLocks noGrp="1"/>
          </p:cNvSpPr>
          <p:nvPr>
            <p:ph type="title"/>
          </p:nvPr>
        </p:nvSpPr>
        <p:spPr/>
        <p:txBody>
          <a:bodyPr/>
          <a:lstStyle/>
          <a:p>
            <a:r>
              <a:rPr lang="en-US" dirty="0"/>
              <a:t>Next TGC Meeting</a:t>
            </a:r>
          </a:p>
        </p:txBody>
      </p:sp>
      <p:sp>
        <p:nvSpPr>
          <p:cNvPr id="3" name="Content Placeholder 2">
            <a:extLst>
              <a:ext uri="{FF2B5EF4-FFF2-40B4-BE49-F238E27FC236}">
                <a16:creationId xmlns:a16="http://schemas.microsoft.com/office/drawing/2014/main" id="{A55A5A54-CFB7-7217-9BE1-66E4E2328C1E}"/>
              </a:ext>
            </a:extLst>
          </p:cNvPr>
          <p:cNvSpPr>
            <a:spLocks noGrp="1"/>
          </p:cNvSpPr>
          <p:nvPr>
            <p:ph idx="1"/>
          </p:nvPr>
        </p:nvSpPr>
        <p:spPr/>
        <p:txBody>
          <a:bodyPr/>
          <a:lstStyle/>
          <a:p>
            <a:r>
              <a:rPr lang="en-US" dirty="0"/>
              <a:t>Meets quarterly</a:t>
            </a:r>
          </a:p>
          <a:p>
            <a:r>
              <a:rPr lang="en-US" dirty="0"/>
              <a:t>Maintains the TGM &amp; reviews septic products</a:t>
            </a:r>
          </a:p>
          <a:p>
            <a:r>
              <a:rPr lang="en-US" dirty="0"/>
              <a:t>Upcoming Meeting:</a:t>
            </a:r>
          </a:p>
          <a:p>
            <a:pPr lvl="1"/>
            <a:r>
              <a:rPr lang="en-US" dirty="0"/>
              <a:t>March 5, 2026  9:30am MST (Teams and in-person)</a:t>
            </a:r>
          </a:p>
          <a:p>
            <a:pPr lvl="1"/>
            <a:r>
              <a:rPr lang="en-US" dirty="0"/>
              <a:t>deq.idaho.gov			townhall.idaho.gov </a:t>
            </a:r>
          </a:p>
          <a:p>
            <a:endParaRPr lang="en-US" dirty="0"/>
          </a:p>
        </p:txBody>
      </p:sp>
      <p:sp>
        <p:nvSpPr>
          <p:cNvPr id="4" name="Slide Number Placeholder 3">
            <a:extLst>
              <a:ext uri="{FF2B5EF4-FFF2-40B4-BE49-F238E27FC236}">
                <a16:creationId xmlns:a16="http://schemas.microsoft.com/office/drawing/2014/main" id="{0CEA609B-1C70-099F-A8B8-CCCB095243FC}"/>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13</a:t>
            </a:fld>
            <a:endParaRPr lang="en-US" dirty="0"/>
          </a:p>
        </p:txBody>
      </p:sp>
      <p:pic>
        <p:nvPicPr>
          <p:cNvPr id="8" name="Picture 7">
            <a:extLst>
              <a:ext uri="{FF2B5EF4-FFF2-40B4-BE49-F238E27FC236}">
                <a16:creationId xmlns:a16="http://schemas.microsoft.com/office/drawing/2014/main" id="{2C05F811-B302-2FD4-A257-73EA1427A7C6}"/>
              </a:ext>
            </a:extLst>
          </p:cNvPr>
          <p:cNvPicPr>
            <a:picLocks noChangeAspect="1"/>
          </p:cNvPicPr>
          <p:nvPr/>
        </p:nvPicPr>
        <p:blipFill>
          <a:blip r:embed="rId3"/>
          <a:stretch>
            <a:fillRect/>
          </a:stretch>
        </p:blipFill>
        <p:spPr>
          <a:xfrm>
            <a:off x="5029200" y="3378835"/>
            <a:ext cx="2381250" cy="1219200"/>
          </a:xfrm>
          <a:prstGeom prst="rect">
            <a:avLst/>
          </a:prstGeom>
        </p:spPr>
      </p:pic>
      <p:pic>
        <p:nvPicPr>
          <p:cNvPr id="10" name="Picture 9" descr="A picture containing text, sign&#10;&#10;AI-generated content may be incorrect.">
            <a:extLst>
              <a:ext uri="{FF2B5EF4-FFF2-40B4-BE49-F238E27FC236}">
                <a16:creationId xmlns:a16="http://schemas.microsoft.com/office/drawing/2014/main" id="{34233B2D-ED79-DD3E-78EA-9E915D1C438B}"/>
              </a:ext>
            </a:extLst>
          </p:cNvPr>
          <p:cNvPicPr>
            <a:picLocks noChangeAspect="1"/>
          </p:cNvPicPr>
          <p:nvPr/>
        </p:nvPicPr>
        <p:blipFill>
          <a:blip r:embed="rId4"/>
          <a:stretch>
            <a:fillRect/>
          </a:stretch>
        </p:blipFill>
        <p:spPr>
          <a:xfrm>
            <a:off x="1371600" y="3367405"/>
            <a:ext cx="1346200" cy="1346200"/>
          </a:xfrm>
          <a:prstGeom prst="rect">
            <a:avLst/>
          </a:prstGeom>
        </p:spPr>
      </p:pic>
    </p:spTree>
    <p:extLst>
      <p:ext uri="{BB962C8B-B14F-4D97-AF65-F5344CB8AC3E}">
        <p14:creationId xmlns:p14="http://schemas.microsoft.com/office/powerpoint/2010/main" val="3268296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A3B6-E852-445F-DFF8-14B3DA6168FD}"/>
              </a:ext>
            </a:extLst>
          </p:cNvPr>
          <p:cNvSpPr>
            <a:spLocks noGrp="1"/>
          </p:cNvSpPr>
          <p:nvPr>
            <p:ph type="title"/>
          </p:nvPr>
        </p:nvSpPr>
        <p:spPr/>
        <p:txBody>
          <a:bodyPr/>
          <a:lstStyle/>
          <a:p>
            <a:r>
              <a:rPr lang="en-US" b="0" dirty="0"/>
              <a:t>Technical Guidance Committee </a:t>
            </a:r>
            <a:endParaRPr lang="en-US" dirty="0"/>
          </a:p>
        </p:txBody>
      </p:sp>
      <p:sp>
        <p:nvSpPr>
          <p:cNvPr id="3" name="Content Placeholder 2">
            <a:extLst>
              <a:ext uri="{FF2B5EF4-FFF2-40B4-BE49-F238E27FC236}">
                <a16:creationId xmlns:a16="http://schemas.microsoft.com/office/drawing/2014/main" id="{82640702-B229-B50B-C7B8-4F84AB537B4F}"/>
              </a:ext>
            </a:extLst>
          </p:cNvPr>
          <p:cNvSpPr>
            <a:spLocks noGrp="1"/>
          </p:cNvSpPr>
          <p:nvPr>
            <p:ph idx="1"/>
          </p:nvPr>
        </p:nvSpPr>
        <p:spPr/>
        <p:txBody>
          <a:bodyPr/>
          <a:lstStyle/>
          <a:p>
            <a:r>
              <a:rPr lang="en-US" dirty="0"/>
              <a:t>Consists of 6 members:</a:t>
            </a:r>
          </a:p>
          <a:p>
            <a:pPr lvl="1"/>
            <a:r>
              <a:rPr lang="en-US" dirty="0"/>
              <a:t>Senior Onsite Wastewater Analyst (chair) - DEQ</a:t>
            </a:r>
          </a:p>
          <a:p>
            <a:pPr lvl="1"/>
            <a:r>
              <a:rPr lang="en-US" dirty="0"/>
              <a:t>3 environmental health specialists from Idaho health districts</a:t>
            </a:r>
          </a:p>
          <a:p>
            <a:pPr lvl="1"/>
            <a:r>
              <a:rPr lang="en-US" dirty="0"/>
              <a:t>Professional engineer (PE) licensed in Idaho </a:t>
            </a:r>
          </a:p>
          <a:p>
            <a:pPr lvl="1"/>
            <a:r>
              <a:rPr lang="en-US" dirty="0"/>
              <a:t>Permitted septic system installer </a:t>
            </a:r>
          </a:p>
          <a:p>
            <a:pPr lvl="1"/>
            <a:endParaRPr lang="en-US" dirty="0"/>
          </a:p>
          <a:p>
            <a:pPr marL="457200" lvl="1" indent="0">
              <a:buNone/>
            </a:pPr>
            <a:r>
              <a:rPr lang="en-US" dirty="0"/>
              <a:t>All appointments are for 3-year terms (except DEQ)</a:t>
            </a:r>
          </a:p>
        </p:txBody>
      </p:sp>
      <p:sp>
        <p:nvSpPr>
          <p:cNvPr id="4" name="Slide Number Placeholder 3">
            <a:extLst>
              <a:ext uri="{FF2B5EF4-FFF2-40B4-BE49-F238E27FC236}">
                <a16:creationId xmlns:a16="http://schemas.microsoft.com/office/drawing/2014/main" id="{F19AF095-1A59-D627-CD86-BD22BA81BCC5}"/>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14</a:t>
            </a:fld>
            <a:endParaRPr lang="en-US" dirty="0"/>
          </a:p>
        </p:txBody>
      </p:sp>
    </p:spTree>
    <p:extLst>
      <p:ext uri="{BB962C8B-B14F-4D97-AF65-F5344CB8AC3E}">
        <p14:creationId xmlns:p14="http://schemas.microsoft.com/office/powerpoint/2010/main" val="3049912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27418-515F-4946-6D9F-431B7A5274AE}"/>
              </a:ext>
            </a:extLst>
          </p:cNvPr>
          <p:cNvSpPr>
            <a:spLocks noGrp="1"/>
          </p:cNvSpPr>
          <p:nvPr>
            <p:ph type="ctrTitle"/>
          </p:nvPr>
        </p:nvSpPr>
        <p:spPr/>
        <p:txBody>
          <a:bodyPr/>
          <a:lstStyle/>
          <a:p>
            <a:r>
              <a:rPr lang="en-US" dirty="0"/>
              <a:t>2025 Updates to TGM</a:t>
            </a:r>
          </a:p>
        </p:txBody>
      </p:sp>
      <p:sp>
        <p:nvSpPr>
          <p:cNvPr id="3" name="Slide Number Placeholder 2">
            <a:extLst>
              <a:ext uri="{FF2B5EF4-FFF2-40B4-BE49-F238E27FC236}">
                <a16:creationId xmlns:a16="http://schemas.microsoft.com/office/drawing/2014/main" id="{3F648C25-F34B-D8AF-9351-1510A8F21371}"/>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15</a:t>
            </a:fld>
            <a:endParaRPr lang="en-US" dirty="0"/>
          </a:p>
        </p:txBody>
      </p:sp>
    </p:spTree>
    <p:extLst>
      <p:ext uri="{BB962C8B-B14F-4D97-AF65-F5344CB8AC3E}">
        <p14:creationId xmlns:p14="http://schemas.microsoft.com/office/powerpoint/2010/main" val="1373312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Table&#10;&#10;AI-generated content may be incorrect.">
            <a:extLst>
              <a:ext uri="{FF2B5EF4-FFF2-40B4-BE49-F238E27FC236}">
                <a16:creationId xmlns:a16="http://schemas.microsoft.com/office/drawing/2014/main" id="{26AEB37F-DD4E-72F7-013D-E59A6B584C3B}"/>
              </a:ext>
            </a:extLst>
          </p:cNvPr>
          <p:cNvPicPr>
            <a:picLocks noGrp="1" noChangeAspect="1"/>
          </p:cNvPicPr>
          <p:nvPr>
            <p:ph idx="1"/>
          </p:nvPr>
        </p:nvPicPr>
        <p:blipFill>
          <a:blip r:embed="rId3"/>
          <a:stretch>
            <a:fillRect/>
          </a:stretch>
        </p:blipFill>
        <p:spPr>
          <a:xfrm>
            <a:off x="838200" y="221738"/>
            <a:ext cx="7225838" cy="4136792"/>
          </a:xfrm>
          <a:prstGeom prst="rect">
            <a:avLst/>
          </a:prstGeom>
          <a:noFill/>
        </p:spPr>
      </p:pic>
      <p:sp>
        <p:nvSpPr>
          <p:cNvPr id="4" name="Slide Number Placeholder 3">
            <a:extLst>
              <a:ext uri="{FF2B5EF4-FFF2-40B4-BE49-F238E27FC236}">
                <a16:creationId xmlns:a16="http://schemas.microsoft.com/office/drawing/2014/main" id="{82782764-C006-5E5A-80E8-9A2AB41A7839}"/>
              </a:ext>
            </a:extLst>
          </p:cNvPr>
          <p:cNvSpPr>
            <a:spLocks noGrp="1"/>
          </p:cNvSpPr>
          <p:nvPr>
            <p:ph type="sldNum" sz="quarter" idx="4"/>
          </p:nvPr>
        </p:nvSpPr>
        <p:spPr>
          <a:xfrm>
            <a:off x="4800600" y="4767263"/>
            <a:ext cx="3886200" cy="274637"/>
          </a:xfrm>
        </p:spPr>
        <p:txBody>
          <a:bodyPr anchor="ctr">
            <a:normAutofit/>
          </a:bodyPr>
          <a:lstStyle/>
          <a:p>
            <a:pPr>
              <a:spcAft>
                <a:spcPts val="600"/>
              </a:spcAft>
            </a:pPr>
            <a:r>
              <a:rPr lang="en-US"/>
              <a:t>Idaho Department of Environmental Quality | </a:t>
            </a:r>
            <a:fld id="{1371AC77-66D7-4949-88D0-4777639AA182}" type="slidenum">
              <a:rPr lang="en-US" smtClean="0"/>
              <a:pPr>
                <a:spcAft>
                  <a:spcPts val="600"/>
                </a:spcAft>
              </a:pPr>
              <a:t>16</a:t>
            </a:fld>
            <a:endParaRPr lang="en-US"/>
          </a:p>
        </p:txBody>
      </p:sp>
    </p:spTree>
    <p:extLst>
      <p:ext uri="{BB962C8B-B14F-4D97-AF65-F5344CB8AC3E}">
        <p14:creationId xmlns:p14="http://schemas.microsoft.com/office/powerpoint/2010/main" val="609460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26F4D-C9CE-3A8E-7938-881731AF6327}"/>
              </a:ext>
            </a:extLst>
          </p:cNvPr>
          <p:cNvSpPr>
            <a:spLocks noGrp="1"/>
          </p:cNvSpPr>
          <p:nvPr>
            <p:ph type="title"/>
          </p:nvPr>
        </p:nvSpPr>
        <p:spPr/>
        <p:txBody>
          <a:bodyPr>
            <a:normAutofit fontScale="90000"/>
          </a:bodyPr>
          <a:lstStyle/>
          <a:p>
            <a:r>
              <a:rPr lang="en-US" dirty="0"/>
              <a:t>Section 4.15 Individual Wastewater Incinerator</a:t>
            </a:r>
          </a:p>
        </p:txBody>
      </p:sp>
      <p:sp>
        <p:nvSpPr>
          <p:cNvPr id="3" name="Content Placeholder 2">
            <a:extLst>
              <a:ext uri="{FF2B5EF4-FFF2-40B4-BE49-F238E27FC236}">
                <a16:creationId xmlns:a16="http://schemas.microsoft.com/office/drawing/2014/main" id="{DB9CDF43-72A3-5E0F-A471-60DE53030F11}"/>
              </a:ext>
            </a:extLst>
          </p:cNvPr>
          <p:cNvSpPr>
            <a:spLocks noGrp="1"/>
          </p:cNvSpPr>
          <p:nvPr>
            <p:ph idx="1"/>
          </p:nvPr>
        </p:nvSpPr>
        <p:spPr/>
        <p:txBody>
          <a:bodyPr>
            <a:normAutofit fontScale="92500" lnSpcReduction="10000"/>
          </a:bodyPr>
          <a:lstStyle/>
          <a:p>
            <a:r>
              <a:rPr lang="en-US" b="1" dirty="0"/>
              <a:t>Whole-home incinerators</a:t>
            </a:r>
            <a:r>
              <a:rPr lang="en-US" dirty="0"/>
              <a:t> vs.</a:t>
            </a:r>
            <a:r>
              <a:rPr lang="en-US" b="1" dirty="0"/>
              <a:t> Incinerator Toilets.</a:t>
            </a:r>
          </a:p>
          <a:p>
            <a:r>
              <a:rPr lang="en-US" dirty="0"/>
              <a:t>Whole-home systems hand all wastewater flow and require a licensed Idaho PE for design. </a:t>
            </a:r>
          </a:p>
          <a:p>
            <a:r>
              <a:rPr lang="en-US" dirty="0"/>
              <a:t>Whole-home systems require septic tanks, alarms, flow controls, and low-flow fixtures.</a:t>
            </a:r>
          </a:p>
          <a:p>
            <a:r>
              <a:rPr lang="en-US" dirty="0"/>
              <a:t>Whole-home incinerators are tank only permits</a:t>
            </a:r>
          </a:p>
          <a:p>
            <a:r>
              <a:rPr lang="en-US" dirty="0"/>
              <a:t>Incinerating toilets are self-contained units limited to human waste only.</a:t>
            </a:r>
          </a:p>
          <a:p>
            <a:r>
              <a:rPr lang="en-US" dirty="0"/>
              <a:t>Incinerating toilets require separate graywater disposal.</a:t>
            </a:r>
          </a:p>
        </p:txBody>
      </p:sp>
      <p:sp>
        <p:nvSpPr>
          <p:cNvPr id="4" name="Slide Number Placeholder 3">
            <a:extLst>
              <a:ext uri="{FF2B5EF4-FFF2-40B4-BE49-F238E27FC236}">
                <a16:creationId xmlns:a16="http://schemas.microsoft.com/office/drawing/2014/main" id="{CA0970D1-B4F1-A59A-C2C3-85E1FB2C3C2E}"/>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17</a:t>
            </a:fld>
            <a:endParaRPr lang="en-US" dirty="0"/>
          </a:p>
        </p:txBody>
      </p:sp>
    </p:spTree>
    <p:extLst>
      <p:ext uri="{BB962C8B-B14F-4D97-AF65-F5344CB8AC3E}">
        <p14:creationId xmlns:p14="http://schemas.microsoft.com/office/powerpoint/2010/main" val="2076568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7F34-4625-859A-78A3-6BCC9391AD4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CCB5359-D83C-3585-8AB7-0A872084253C}"/>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18</a:t>
            </a:fld>
            <a:endParaRPr lang="en-US" dirty="0"/>
          </a:p>
        </p:txBody>
      </p:sp>
      <p:sp>
        <p:nvSpPr>
          <p:cNvPr id="12" name="Content Placeholder 11">
            <a:extLst>
              <a:ext uri="{FF2B5EF4-FFF2-40B4-BE49-F238E27FC236}">
                <a16:creationId xmlns:a16="http://schemas.microsoft.com/office/drawing/2014/main" id="{E3E8F946-70C7-2118-A900-0DC453E59284}"/>
              </a:ext>
            </a:extLst>
          </p:cNvPr>
          <p:cNvSpPr>
            <a:spLocks noGrp="1"/>
          </p:cNvSpPr>
          <p:nvPr>
            <p:ph idx="1"/>
          </p:nvPr>
        </p:nvSpPr>
        <p:spPr/>
        <p:txBody>
          <a:bodyPr/>
          <a:lstStyle/>
          <a:p>
            <a:endParaRPr lang="en-US"/>
          </a:p>
        </p:txBody>
      </p:sp>
      <p:pic>
        <p:nvPicPr>
          <p:cNvPr id="14" name="Picture 13">
            <a:extLst>
              <a:ext uri="{FF2B5EF4-FFF2-40B4-BE49-F238E27FC236}">
                <a16:creationId xmlns:a16="http://schemas.microsoft.com/office/drawing/2014/main" id="{16A1BDD6-A553-E6F8-68E0-78A8DE3CA333}"/>
              </a:ext>
            </a:extLst>
          </p:cNvPr>
          <p:cNvPicPr>
            <a:picLocks noChangeAspect="1"/>
          </p:cNvPicPr>
          <p:nvPr/>
        </p:nvPicPr>
        <p:blipFill>
          <a:blip r:embed="rId3"/>
          <a:stretch>
            <a:fillRect/>
          </a:stretch>
        </p:blipFill>
        <p:spPr>
          <a:xfrm>
            <a:off x="31189" y="0"/>
            <a:ext cx="9081621" cy="5143500"/>
          </a:xfrm>
          <a:prstGeom prst="rect">
            <a:avLst/>
          </a:prstGeom>
        </p:spPr>
      </p:pic>
    </p:spTree>
    <p:extLst>
      <p:ext uri="{BB962C8B-B14F-4D97-AF65-F5344CB8AC3E}">
        <p14:creationId xmlns:p14="http://schemas.microsoft.com/office/powerpoint/2010/main" val="1601374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7A2967F-746B-F9F7-BA1F-C5D03A56EFBB}"/>
              </a:ext>
            </a:extLst>
          </p:cNvPr>
          <p:cNvPicPr>
            <a:picLocks noGrp="1" noChangeAspect="1"/>
          </p:cNvPicPr>
          <p:nvPr>
            <p:ph idx="1"/>
          </p:nvPr>
        </p:nvPicPr>
        <p:blipFill>
          <a:blip r:embed="rId3"/>
          <a:srcRect l="465" t="1" r="1396" b="549"/>
          <a:stretch>
            <a:fillRect/>
          </a:stretch>
        </p:blipFill>
        <p:spPr>
          <a:xfrm>
            <a:off x="984250" y="891461"/>
            <a:ext cx="7175500" cy="3282790"/>
          </a:xfrm>
          <a:prstGeom prst="rect">
            <a:avLst/>
          </a:prstGeom>
          <a:noFill/>
        </p:spPr>
      </p:pic>
      <p:sp>
        <p:nvSpPr>
          <p:cNvPr id="4" name="Slide Number Placeholder 3" hidden="1">
            <a:extLst>
              <a:ext uri="{FF2B5EF4-FFF2-40B4-BE49-F238E27FC236}">
                <a16:creationId xmlns:a16="http://schemas.microsoft.com/office/drawing/2014/main" id="{61CACE45-F52F-FD28-2F2D-0B0B1D7DFF31}"/>
              </a:ext>
            </a:extLst>
          </p:cNvPr>
          <p:cNvSpPr>
            <a:spLocks noGrp="1"/>
          </p:cNvSpPr>
          <p:nvPr>
            <p:ph type="sldNum" sz="quarter" idx="4"/>
          </p:nvPr>
        </p:nvSpPr>
        <p:spPr/>
        <p:txBody>
          <a:bodyPr/>
          <a:lstStyle/>
          <a:p>
            <a:pPr>
              <a:spcAft>
                <a:spcPts val="600"/>
              </a:spcAft>
            </a:pPr>
            <a:r>
              <a:rPr lang="en-US"/>
              <a:t>Idaho Department of Environmental Quality | </a:t>
            </a:r>
            <a:fld id="{1371AC77-66D7-4949-88D0-4777639AA182}" type="slidenum">
              <a:rPr lang="en-US" smtClean="0"/>
              <a:pPr>
                <a:spcAft>
                  <a:spcPts val="600"/>
                </a:spcAft>
              </a:pPr>
              <a:t>19</a:t>
            </a:fld>
            <a:endParaRPr lang="en-US"/>
          </a:p>
        </p:txBody>
      </p:sp>
    </p:spTree>
    <p:extLst>
      <p:ext uri="{BB962C8B-B14F-4D97-AF65-F5344CB8AC3E}">
        <p14:creationId xmlns:p14="http://schemas.microsoft.com/office/powerpoint/2010/main" val="342979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D1467-E05F-2A22-6AA6-F4BB3D40E342}"/>
              </a:ext>
            </a:extLst>
          </p:cNvPr>
          <p:cNvSpPr>
            <a:spLocks noGrp="1"/>
          </p:cNvSpPr>
          <p:nvPr>
            <p:ph type="ctrTitle"/>
          </p:nvPr>
        </p:nvSpPr>
        <p:spPr/>
        <p:txBody>
          <a:bodyPr>
            <a:normAutofit fontScale="90000"/>
          </a:bodyPr>
          <a:lstStyle/>
          <a:p>
            <a:r>
              <a:rPr lang="en-US" dirty="0"/>
              <a:t>Jayson Foley – </a:t>
            </a:r>
            <a:br>
              <a:rPr lang="en-US" dirty="0"/>
            </a:br>
            <a:r>
              <a:rPr lang="en-US" dirty="0"/>
              <a:t>Senior Onsite Wastewater Analyst</a:t>
            </a:r>
          </a:p>
        </p:txBody>
      </p:sp>
      <p:sp>
        <p:nvSpPr>
          <p:cNvPr id="3" name="Slide Number Placeholder 2">
            <a:extLst>
              <a:ext uri="{FF2B5EF4-FFF2-40B4-BE49-F238E27FC236}">
                <a16:creationId xmlns:a16="http://schemas.microsoft.com/office/drawing/2014/main" id="{636A0FFE-AF25-676A-5130-3EE86E697781}"/>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2</a:t>
            </a:fld>
            <a:endParaRPr lang="en-US" dirty="0"/>
          </a:p>
        </p:txBody>
      </p:sp>
      <p:sp>
        <p:nvSpPr>
          <p:cNvPr id="4" name="TextBox 3">
            <a:extLst>
              <a:ext uri="{FF2B5EF4-FFF2-40B4-BE49-F238E27FC236}">
                <a16:creationId xmlns:a16="http://schemas.microsoft.com/office/drawing/2014/main" id="{9D6CF40C-F953-0DBC-A088-B6157454BB06}"/>
              </a:ext>
            </a:extLst>
          </p:cNvPr>
          <p:cNvSpPr txBox="1"/>
          <p:nvPr/>
        </p:nvSpPr>
        <p:spPr>
          <a:xfrm>
            <a:off x="838200" y="2343150"/>
            <a:ext cx="7543800" cy="830997"/>
          </a:xfrm>
          <a:prstGeom prst="rect">
            <a:avLst/>
          </a:prstGeom>
          <a:noFill/>
        </p:spPr>
        <p:txBody>
          <a:bodyPr wrap="square" rtlCol="0">
            <a:spAutoFit/>
          </a:bodyPr>
          <a:lstStyle/>
          <a:p>
            <a:r>
              <a:rPr lang="en-US" sz="2400" dirty="0">
                <a:solidFill>
                  <a:schemeClr val="bg1"/>
                </a:solidFill>
              </a:rPr>
              <a:t>jayson.foley@deq.idaho.gov</a:t>
            </a:r>
          </a:p>
          <a:p>
            <a:r>
              <a:rPr lang="en-US" sz="2400" dirty="0">
                <a:solidFill>
                  <a:schemeClr val="bg1"/>
                </a:solidFill>
              </a:rPr>
              <a:t>(208) 373-0341</a:t>
            </a:r>
          </a:p>
        </p:txBody>
      </p:sp>
    </p:spTree>
    <p:extLst>
      <p:ext uri="{BB962C8B-B14F-4D97-AF65-F5344CB8AC3E}">
        <p14:creationId xmlns:p14="http://schemas.microsoft.com/office/powerpoint/2010/main" val="659972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B3F30-F071-D393-74C4-71960528C425}"/>
              </a:ext>
            </a:extLst>
          </p:cNvPr>
          <p:cNvSpPr>
            <a:spLocks noGrp="1"/>
          </p:cNvSpPr>
          <p:nvPr>
            <p:ph type="title"/>
          </p:nvPr>
        </p:nvSpPr>
        <p:spPr>
          <a:xfrm>
            <a:off x="457200" y="204788"/>
            <a:ext cx="3008313" cy="871537"/>
          </a:xfrm>
        </p:spPr>
        <p:txBody>
          <a:bodyPr anchor="b">
            <a:normAutofit/>
          </a:bodyPr>
          <a:lstStyle/>
          <a:p>
            <a:pPr>
              <a:lnSpc>
                <a:spcPct val="90000"/>
              </a:lnSpc>
            </a:pPr>
            <a:r>
              <a:rPr lang="en-US" sz="2500"/>
              <a:t>Section 4.26 Steep Slope System</a:t>
            </a:r>
          </a:p>
        </p:txBody>
      </p:sp>
      <p:pic>
        <p:nvPicPr>
          <p:cNvPr id="6" name="Picture 5">
            <a:extLst>
              <a:ext uri="{FF2B5EF4-FFF2-40B4-BE49-F238E27FC236}">
                <a16:creationId xmlns:a16="http://schemas.microsoft.com/office/drawing/2014/main" id="{3D8478BA-C952-D836-1E97-8761C4FC5066}"/>
              </a:ext>
            </a:extLst>
          </p:cNvPr>
          <p:cNvPicPr>
            <a:picLocks noChangeAspect="1"/>
          </p:cNvPicPr>
          <p:nvPr/>
        </p:nvPicPr>
        <p:blipFill>
          <a:blip r:embed="rId3"/>
          <a:stretch>
            <a:fillRect/>
          </a:stretch>
        </p:blipFill>
        <p:spPr>
          <a:xfrm>
            <a:off x="3575050" y="1285773"/>
            <a:ext cx="5111750" cy="2227466"/>
          </a:xfrm>
          <a:prstGeom prst="rect">
            <a:avLst/>
          </a:prstGeom>
          <a:noFill/>
        </p:spPr>
      </p:pic>
      <p:sp>
        <p:nvSpPr>
          <p:cNvPr id="3" name="Content Placeholder 2">
            <a:extLst>
              <a:ext uri="{FF2B5EF4-FFF2-40B4-BE49-F238E27FC236}">
                <a16:creationId xmlns:a16="http://schemas.microsoft.com/office/drawing/2014/main" id="{E475A31E-AF8E-C54B-24B5-DF6468113B43}"/>
              </a:ext>
            </a:extLst>
          </p:cNvPr>
          <p:cNvSpPr>
            <a:spLocks noGrp="1"/>
          </p:cNvSpPr>
          <p:nvPr>
            <p:ph type="body" sz="half" idx="2"/>
          </p:nvPr>
        </p:nvSpPr>
        <p:spPr>
          <a:xfrm>
            <a:off x="457200" y="1076325"/>
            <a:ext cx="3008313" cy="3517900"/>
          </a:xfrm>
        </p:spPr>
        <p:txBody>
          <a:bodyPr>
            <a:normAutofit fontScale="92500" lnSpcReduction="10000"/>
          </a:bodyPr>
          <a:lstStyle/>
          <a:p>
            <a:r>
              <a:rPr lang="en-US" dirty="0"/>
              <a:t>Added guidance for </a:t>
            </a:r>
            <a:r>
              <a:rPr lang="en-US" b="1" dirty="0"/>
              <a:t>Steep Slope Systems</a:t>
            </a:r>
            <a:r>
              <a:rPr lang="en-US" dirty="0"/>
              <a:t>, clarifying how systems should be designed on steep terrain.</a:t>
            </a:r>
          </a:p>
          <a:p>
            <a:endParaRPr lang="en-US" dirty="0"/>
          </a:p>
          <a:p>
            <a:pPr marL="342900" indent="-342900">
              <a:buFont typeface="Arial" panose="020B0604020202020204" pitchFamily="34" charset="0"/>
              <a:buChar char="•"/>
            </a:pPr>
            <a:r>
              <a:rPr lang="en-US" dirty="0"/>
              <a:t>Slopes greater than 20% but less than 46%. </a:t>
            </a:r>
          </a:p>
          <a:p>
            <a:pPr marL="342900" indent="-342900">
              <a:buFont typeface="Arial" panose="020B0604020202020204" pitchFamily="34" charset="0"/>
              <a:buChar char="•"/>
            </a:pPr>
            <a:r>
              <a:rPr lang="en-US" dirty="0"/>
              <a:t>A &amp; B Soils only</a:t>
            </a:r>
          </a:p>
        </p:txBody>
      </p:sp>
      <p:sp>
        <p:nvSpPr>
          <p:cNvPr id="4" name="Slide Number Placeholder 3">
            <a:extLst>
              <a:ext uri="{FF2B5EF4-FFF2-40B4-BE49-F238E27FC236}">
                <a16:creationId xmlns:a16="http://schemas.microsoft.com/office/drawing/2014/main" id="{408EC233-3806-4D79-7C43-24A78AE57D52}"/>
              </a:ext>
            </a:extLst>
          </p:cNvPr>
          <p:cNvSpPr>
            <a:spLocks noGrp="1"/>
          </p:cNvSpPr>
          <p:nvPr>
            <p:ph type="sldNum" sz="quarter" idx="4"/>
          </p:nvPr>
        </p:nvSpPr>
        <p:spPr>
          <a:xfrm>
            <a:off x="4800600" y="4767263"/>
            <a:ext cx="3886200" cy="274637"/>
          </a:xfrm>
        </p:spPr>
        <p:txBody>
          <a:bodyPr anchor="ctr">
            <a:normAutofit/>
          </a:bodyPr>
          <a:lstStyle/>
          <a:p>
            <a:pPr>
              <a:spcAft>
                <a:spcPts val="600"/>
              </a:spcAft>
            </a:pPr>
            <a:r>
              <a:rPr lang="en-US"/>
              <a:t>Idaho Department of Environmental Quality | </a:t>
            </a:r>
            <a:fld id="{1371AC77-66D7-4949-88D0-4777639AA182}" type="slidenum">
              <a:rPr lang="en-US" smtClean="0"/>
              <a:pPr>
                <a:spcAft>
                  <a:spcPts val="600"/>
                </a:spcAft>
              </a:pPr>
              <a:t>20</a:t>
            </a:fld>
            <a:endParaRPr lang="en-US"/>
          </a:p>
        </p:txBody>
      </p:sp>
    </p:spTree>
    <p:extLst>
      <p:ext uri="{BB962C8B-B14F-4D97-AF65-F5344CB8AC3E}">
        <p14:creationId xmlns:p14="http://schemas.microsoft.com/office/powerpoint/2010/main" val="171030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26FC-6AC5-4112-875A-C87AA031BF89}"/>
              </a:ext>
            </a:extLst>
          </p:cNvPr>
          <p:cNvSpPr>
            <a:spLocks noGrp="1"/>
          </p:cNvSpPr>
          <p:nvPr>
            <p:ph type="title"/>
          </p:nvPr>
        </p:nvSpPr>
        <p:spPr/>
        <p:txBody>
          <a:bodyPr/>
          <a:lstStyle/>
          <a:p>
            <a:r>
              <a:rPr lang="en-US" dirty="0"/>
              <a:t>Section 4.8.4 ETPS Construction</a:t>
            </a:r>
          </a:p>
        </p:txBody>
      </p:sp>
      <p:sp>
        <p:nvSpPr>
          <p:cNvPr id="3" name="Content Placeholder 2">
            <a:extLst>
              <a:ext uri="{FF2B5EF4-FFF2-40B4-BE49-F238E27FC236}">
                <a16:creationId xmlns:a16="http://schemas.microsoft.com/office/drawing/2014/main" id="{51B62813-6D1D-E75C-5F27-B8B9293BA68B}"/>
              </a:ext>
            </a:extLst>
          </p:cNvPr>
          <p:cNvSpPr>
            <a:spLocks noGrp="1"/>
          </p:cNvSpPr>
          <p:nvPr>
            <p:ph idx="1"/>
          </p:nvPr>
        </p:nvSpPr>
        <p:spPr/>
        <p:txBody>
          <a:bodyPr/>
          <a:lstStyle/>
          <a:p>
            <a:r>
              <a:rPr lang="en-US" b="1" dirty="0"/>
              <a:t>Section 4.8.4 ETPS Construction</a:t>
            </a:r>
            <a:r>
              <a:rPr lang="en-US" dirty="0"/>
              <a:t> modernized (May 2025), clarifying current construction methods, pretreatment expectations, and what constitutes compliant installation. </a:t>
            </a:r>
          </a:p>
          <a:p>
            <a:endParaRPr lang="en-US" dirty="0"/>
          </a:p>
          <a:p>
            <a:r>
              <a:rPr lang="en-US" dirty="0"/>
              <a:t>There are two recently provisionally approved ETPSs: </a:t>
            </a:r>
          </a:p>
          <a:p>
            <a:r>
              <a:rPr lang="en-US" dirty="0" err="1"/>
              <a:t>Anua</a:t>
            </a:r>
            <a:r>
              <a:rPr lang="en-US" dirty="0"/>
              <a:t> </a:t>
            </a:r>
            <a:r>
              <a:rPr lang="en-US" dirty="0" err="1"/>
              <a:t>PuraSys</a:t>
            </a:r>
            <a:r>
              <a:rPr lang="en-US" dirty="0"/>
              <a:t> and </a:t>
            </a:r>
            <a:r>
              <a:rPr lang="en-US" dirty="0" err="1"/>
              <a:t>FujiClean</a:t>
            </a:r>
            <a:r>
              <a:rPr lang="en-US" dirty="0"/>
              <a:t> they are nitrogen-reducing and are now included </a:t>
            </a:r>
            <a:r>
              <a:rPr lang="en-US"/>
              <a:t>in the TGM Section 5.12 </a:t>
            </a:r>
            <a:endParaRPr lang="en-US" dirty="0"/>
          </a:p>
        </p:txBody>
      </p:sp>
      <p:sp>
        <p:nvSpPr>
          <p:cNvPr id="4" name="Slide Number Placeholder 3">
            <a:extLst>
              <a:ext uri="{FF2B5EF4-FFF2-40B4-BE49-F238E27FC236}">
                <a16:creationId xmlns:a16="http://schemas.microsoft.com/office/drawing/2014/main" id="{F8C53418-7A0C-5940-D76E-0F2EE9CA9E61}"/>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21</a:t>
            </a:fld>
            <a:endParaRPr lang="en-US" dirty="0"/>
          </a:p>
        </p:txBody>
      </p:sp>
    </p:spTree>
    <p:extLst>
      <p:ext uri="{BB962C8B-B14F-4D97-AF65-F5344CB8AC3E}">
        <p14:creationId xmlns:p14="http://schemas.microsoft.com/office/powerpoint/2010/main" val="1985278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9F6033-5860-95F7-0602-87EC1F5B4C80}"/>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22</a:t>
            </a:fld>
            <a:endParaRPr lang="en-US" dirty="0"/>
          </a:p>
        </p:txBody>
      </p:sp>
      <p:pic>
        <p:nvPicPr>
          <p:cNvPr id="6" name="Picture 5" descr="Graphical user interface&#10;&#10;AI-generated content may be incorrect.">
            <a:extLst>
              <a:ext uri="{FF2B5EF4-FFF2-40B4-BE49-F238E27FC236}">
                <a16:creationId xmlns:a16="http://schemas.microsoft.com/office/drawing/2014/main" id="{814EA091-9B95-6B88-CF09-F6C075864EF5}"/>
              </a:ext>
            </a:extLst>
          </p:cNvPr>
          <p:cNvPicPr>
            <a:picLocks noChangeAspect="1"/>
          </p:cNvPicPr>
          <p:nvPr/>
        </p:nvPicPr>
        <p:blipFill>
          <a:blip r:embed="rId3"/>
          <a:stretch>
            <a:fillRect/>
          </a:stretch>
        </p:blipFill>
        <p:spPr>
          <a:xfrm>
            <a:off x="-76200" y="2485382"/>
            <a:ext cx="9144000" cy="2281881"/>
          </a:xfrm>
          <a:prstGeom prst="rect">
            <a:avLst/>
          </a:prstGeom>
        </p:spPr>
      </p:pic>
      <p:pic>
        <p:nvPicPr>
          <p:cNvPr id="10" name="Picture 9" descr="Text&#10;&#10;AI-generated content may be incorrect.">
            <a:extLst>
              <a:ext uri="{FF2B5EF4-FFF2-40B4-BE49-F238E27FC236}">
                <a16:creationId xmlns:a16="http://schemas.microsoft.com/office/drawing/2014/main" id="{F4BA1B11-F901-E4F4-6D16-5054D1E12D74}"/>
              </a:ext>
            </a:extLst>
          </p:cNvPr>
          <p:cNvPicPr>
            <a:picLocks noChangeAspect="1"/>
          </p:cNvPicPr>
          <p:nvPr/>
        </p:nvPicPr>
        <p:blipFill>
          <a:blip r:embed="rId4"/>
          <a:stretch>
            <a:fillRect/>
          </a:stretch>
        </p:blipFill>
        <p:spPr>
          <a:xfrm>
            <a:off x="304800" y="376237"/>
            <a:ext cx="2391109" cy="704948"/>
          </a:xfrm>
          <a:prstGeom prst="rect">
            <a:avLst/>
          </a:prstGeom>
        </p:spPr>
      </p:pic>
      <p:pic>
        <p:nvPicPr>
          <p:cNvPr id="12" name="Picture 11">
            <a:extLst>
              <a:ext uri="{FF2B5EF4-FFF2-40B4-BE49-F238E27FC236}">
                <a16:creationId xmlns:a16="http://schemas.microsoft.com/office/drawing/2014/main" id="{7DB0CC39-AF97-42C5-5BB7-509A2D1F45F4}"/>
              </a:ext>
            </a:extLst>
          </p:cNvPr>
          <p:cNvPicPr>
            <a:picLocks noChangeAspect="1"/>
          </p:cNvPicPr>
          <p:nvPr/>
        </p:nvPicPr>
        <p:blipFill>
          <a:blip r:embed="rId5"/>
          <a:stretch>
            <a:fillRect/>
          </a:stretch>
        </p:blipFill>
        <p:spPr>
          <a:xfrm>
            <a:off x="5019971" y="209550"/>
            <a:ext cx="4047829" cy="2895600"/>
          </a:xfrm>
          <a:prstGeom prst="rect">
            <a:avLst/>
          </a:prstGeom>
        </p:spPr>
      </p:pic>
    </p:spTree>
    <p:extLst>
      <p:ext uri="{BB962C8B-B14F-4D97-AF65-F5344CB8AC3E}">
        <p14:creationId xmlns:p14="http://schemas.microsoft.com/office/powerpoint/2010/main" val="1276656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5B646A-88D2-4A76-0CC1-91A761E911A5}"/>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23</a:t>
            </a:fld>
            <a:endParaRPr lang="en-US" dirty="0"/>
          </a:p>
        </p:txBody>
      </p:sp>
      <p:pic>
        <p:nvPicPr>
          <p:cNvPr id="6" name="Picture 5">
            <a:extLst>
              <a:ext uri="{FF2B5EF4-FFF2-40B4-BE49-F238E27FC236}">
                <a16:creationId xmlns:a16="http://schemas.microsoft.com/office/drawing/2014/main" id="{0FCF8662-BB7A-73C1-5B74-B94B6FBE477F}"/>
              </a:ext>
            </a:extLst>
          </p:cNvPr>
          <p:cNvPicPr>
            <a:picLocks noChangeAspect="1"/>
          </p:cNvPicPr>
          <p:nvPr/>
        </p:nvPicPr>
        <p:blipFill>
          <a:blip r:embed="rId3"/>
          <a:stretch>
            <a:fillRect/>
          </a:stretch>
        </p:blipFill>
        <p:spPr>
          <a:xfrm>
            <a:off x="-76200" y="3144098"/>
            <a:ext cx="9144000" cy="1760483"/>
          </a:xfrm>
          <a:prstGeom prst="rect">
            <a:avLst/>
          </a:prstGeom>
        </p:spPr>
      </p:pic>
      <p:pic>
        <p:nvPicPr>
          <p:cNvPr id="10" name="Picture 9">
            <a:extLst>
              <a:ext uri="{FF2B5EF4-FFF2-40B4-BE49-F238E27FC236}">
                <a16:creationId xmlns:a16="http://schemas.microsoft.com/office/drawing/2014/main" id="{FDE05A3D-F69A-AFED-F2A1-E9AEB87A67D3}"/>
              </a:ext>
            </a:extLst>
          </p:cNvPr>
          <p:cNvPicPr>
            <a:picLocks noChangeAspect="1"/>
          </p:cNvPicPr>
          <p:nvPr/>
        </p:nvPicPr>
        <p:blipFill>
          <a:blip r:embed="rId4"/>
          <a:stretch>
            <a:fillRect/>
          </a:stretch>
        </p:blipFill>
        <p:spPr>
          <a:xfrm>
            <a:off x="4800600" y="238919"/>
            <a:ext cx="4073912" cy="2705897"/>
          </a:xfrm>
          <a:prstGeom prst="rect">
            <a:avLst/>
          </a:prstGeom>
        </p:spPr>
      </p:pic>
      <p:pic>
        <p:nvPicPr>
          <p:cNvPr id="12" name="Picture 11" descr="Logo&#10;&#10;AI-generated content may be incorrect.">
            <a:extLst>
              <a:ext uri="{FF2B5EF4-FFF2-40B4-BE49-F238E27FC236}">
                <a16:creationId xmlns:a16="http://schemas.microsoft.com/office/drawing/2014/main" id="{287F93E1-704D-32EC-6635-A71193A49E61}"/>
              </a:ext>
            </a:extLst>
          </p:cNvPr>
          <p:cNvPicPr>
            <a:picLocks noChangeAspect="1"/>
          </p:cNvPicPr>
          <p:nvPr/>
        </p:nvPicPr>
        <p:blipFill>
          <a:blip r:embed="rId5"/>
          <a:stretch>
            <a:fillRect/>
          </a:stretch>
        </p:blipFill>
        <p:spPr>
          <a:xfrm>
            <a:off x="-46200" y="410701"/>
            <a:ext cx="4917550" cy="1760483"/>
          </a:xfrm>
          <a:prstGeom prst="rect">
            <a:avLst/>
          </a:prstGeom>
        </p:spPr>
      </p:pic>
    </p:spTree>
    <p:extLst>
      <p:ext uri="{BB962C8B-B14F-4D97-AF65-F5344CB8AC3E}">
        <p14:creationId xmlns:p14="http://schemas.microsoft.com/office/powerpoint/2010/main" val="3538845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A6F8-C9CC-3516-56B7-CD5CED3E7913}"/>
              </a:ext>
            </a:extLst>
          </p:cNvPr>
          <p:cNvSpPr>
            <a:spLocks noGrp="1"/>
          </p:cNvSpPr>
          <p:nvPr>
            <p:ph type="title"/>
          </p:nvPr>
        </p:nvSpPr>
        <p:spPr/>
        <p:txBody>
          <a:bodyPr/>
          <a:lstStyle/>
          <a:p>
            <a:r>
              <a:rPr lang="en-US" dirty="0"/>
              <a:t>Section 3.3.2 Empirical Flows</a:t>
            </a:r>
          </a:p>
        </p:txBody>
      </p:sp>
      <p:sp>
        <p:nvSpPr>
          <p:cNvPr id="3" name="Content Placeholder 2">
            <a:extLst>
              <a:ext uri="{FF2B5EF4-FFF2-40B4-BE49-F238E27FC236}">
                <a16:creationId xmlns:a16="http://schemas.microsoft.com/office/drawing/2014/main" id="{562680A0-022E-2171-4E4D-180A59B0A3D6}"/>
              </a:ext>
            </a:extLst>
          </p:cNvPr>
          <p:cNvSpPr>
            <a:spLocks noGrp="1"/>
          </p:cNvSpPr>
          <p:nvPr>
            <p:ph idx="1"/>
          </p:nvPr>
        </p:nvSpPr>
        <p:spPr/>
        <p:txBody>
          <a:bodyPr>
            <a:normAutofit/>
          </a:bodyPr>
          <a:lstStyle/>
          <a:p>
            <a:r>
              <a:rPr lang="en-US" b="1" dirty="0"/>
              <a:t>Section 3.3.2 Empirical Flows</a:t>
            </a:r>
            <a:r>
              <a:rPr lang="en-US" dirty="0"/>
              <a:t> updated (May 2025), refining how expected wastewater flows should be determined for design sizing.</a:t>
            </a:r>
          </a:p>
          <a:p>
            <a:r>
              <a:rPr lang="en-US" dirty="0"/>
              <a:t>What Counts as Empirical Data</a:t>
            </a:r>
          </a:p>
          <a:p>
            <a:r>
              <a:rPr lang="en-US" dirty="0"/>
              <a:t>Minimum of 3 Comparable Facilities</a:t>
            </a:r>
          </a:p>
          <a:p>
            <a:r>
              <a:rPr lang="en-US" dirty="0"/>
              <a:t>Daily usage preferred, weekly or monthly </a:t>
            </a:r>
          </a:p>
        </p:txBody>
      </p:sp>
      <p:sp>
        <p:nvSpPr>
          <p:cNvPr id="4" name="Slide Number Placeholder 3">
            <a:extLst>
              <a:ext uri="{FF2B5EF4-FFF2-40B4-BE49-F238E27FC236}">
                <a16:creationId xmlns:a16="http://schemas.microsoft.com/office/drawing/2014/main" id="{06E78023-7808-8305-F48A-4482E378FF14}"/>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24</a:t>
            </a:fld>
            <a:endParaRPr lang="en-US" dirty="0"/>
          </a:p>
        </p:txBody>
      </p:sp>
    </p:spTree>
    <p:extLst>
      <p:ext uri="{BB962C8B-B14F-4D97-AF65-F5344CB8AC3E}">
        <p14:creationId xmlns:p14="http://schemas.microsoft.com/office/powerpoint/2010/main" val="20259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CEA3F-3316-6900-E897-C8B7D4D50A1F}"/>
              </a:ext>
            </a:extLst>
          </p:cNvPr>
          <p:cNvSpPr>
            <a:spLocks noGrp="1"/>
          </p:cNvSpPr>
          <p:nvPr>
            <p:ph type="title"/>
          </p:nvPr>
        </p:nvSpPr>
        <p:spPr/>
        <p:txBody>
          <a:bodyPr/>
          <a:lstStyle/>
          <a:p>
            <a:r>
              <a:rPr lang="en-US" dirty="0"/>
              <a:t>Section 3.3.2 Empirical Flows</a:t>
            </a:r>
          </a:p>
        </p:txBody>
      </p:sp>
      <p:sp>
        <p:nvSpPr>
          <p:cNvPr id="3" name="Content Placeholder 2">
            <a:extLst>
              <a:ext uri="{FF2B5EF4-FFF2-40B4-BE49-F238E27FC236}">
                <a16:creationId xmlns:a16="http://schemas.microsoft.com/office/drawing/2014/main" id="{B896FD3E-3EDA-DB25-E915-74D876BFD9E5}"/>
              </a:ext>
            </a:extLst>
          </p:cNvPr>
          <p:cNvSpPr>
            <a:spLocks noGrp="1"/>
          </p:cNvSpPr>
          <p:nvPr>
            <p:ph idx="1"/>
          </p:nvPr>
        </p:nvSpPr>
        <p:spPr/>
        <p:txBody>
          <a:bodyPr/>
          <a:lstStyle/>
          <a:p>
            <a:r>
              <a:rPr lang="en-US" dirty="0"/>
              <a:t>Nondomestic Wastewater – needs to be residential strength</a:t>
            </a:r>
          </a:p>
          <a:p>
            <a:r>
              <a:rPr lang="en-US" dirty="0"/>
              <a:t>Seasonal &amp; Irrigation Considerations (don’t count landscape watering)</a:t>
            </a:r>
          </a:p>
          <a:p>
            <a:r>
              <a:rPr lang="en-US" dirty="0"/>
              <a:t>Statistics on facility's operation (staffing, peak customer season, number of units served, tempo of activity)</a:t>
            </a:r>
          </a:p>
          <a:p>
            <a:r>
              <a:rPr lang="en-US" dirty="0"/>
              <a:t>Other facility specific data the Director feels is reasonable </a:t>
            </a:r>
          </a:p>
          <a:p>
            <a:endParaRPr lang="en-US" dirty="0"/>
          </a:p>
        </p:txBody>
      </p:sp>
      <p:sp>
        <p:nvSpPr>
          <p:cNvPr id="4" name="Slide Number Placeholder 3">
            <a:extLst>
              <a:ext uri="{FF2B5EF4-FFF2-40B4-BE49-F238E27FC236}">
                <a16:creationId xmlns:a16="http://schemas.microsoft.com/office/drawing/2014/main" id="{E191085A-3DC1-3BC5-E299-92AAEA15717A}"/>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25</a:t>
            </a:fld>
            <a:endParaRPr lang="en-US" dirty="0"/>
          </a:p>
        </p:txBody>
      </p:sp>
    </p:spTree>
    <p:extLst>
      <p:ext uri="{BB962C8B-B14F-4D97-AF65-F5344CB8AC3E}">
        <p14:creationId xmlns:p14="http://schemas.microsoft.com/office/powerpoint/2010/main" val="1702541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3102B-2939-AC39-A881-C7602FFD145A}"/>
              </a:ext>
            </a:extLst>
          </p:cNvPr>
          <p:cNvSpPr>
            <a:spLocks noGrp="1"/>
          </p:cNvSpPr>
          <p:nvPr>
            <p:ph type="title"/>
          </p:nvPr>
        </p:nvSpPr>
        <p:spPr/>
        <p:txBody>
          <a:bodyPr/>
          <a:lstStyle/>
          <a:p>
            <a:r>
              <a:rPr lang="en-US" dirty="0"/>
              <a:t>Section 5.2 Septic Tank Approvals</a:t>
            </a:r>
          </a:p>
        </p:txBody>
      </p:sp>
      <p:sp>
        <p:nvSpPr>
          <p:cNvPr id="3" name="Content Placeholder 2">
            <a:extLst>
              <a:ext uri="{FF2B5EF4-FFF2-40B4-BE49-F238E27FC236}">
                <a16:creationId xmlns:a16="http://schemas.microsoft.com/office/drawing/2014/main" id="{C73A1B0A-F9C2-2932-06B4-F84F3996C587}"/>
              </a:ext>
            </a:extLst>
          </p:cNvPr>
          <p:cNvSpPr>
            <a:spLocks noGrp="1"/>
          </p:cNvSpPr>
          <p:nvPr>
            <p:ph idx="1"/>
          </p:nvPr>
        </p:nvSpPr>
        <p:spPr/>
        <p:txBody>
          <a:bodyPr/>
          <a:lstStyle/>
          <a:p>
            <a:r>
              <a:rPr lang="en-US" dirty="0"/>
              <a:t>This section ensures that </a:t>
            </a:r>
            <a:r>
              <a:rPr lang="en-US" b="1" dirty="0"/>
              <a:t>only DEQ‑approved septic tanks</a:t>
            </a:r>
            <a:r>
              <a:rPr lang="en-US" dirty="0"/>
              <a:t> are used in Idaho systems and clarifies how tanks are approved and listed. </a:t>
            </a:r>
          </a:p>
          <a:p>
            <a:r>
              <a:rPr lang="en-US" dirty="0"/>
              <a:t>*Remember – minimum tank size is _,___ gallons</a:t>
            </a:r>
          </a:p>
        </p:txBody>
      </p:sp>
      <p:sp>
        <p:nvSpPr>
          <p:cNvPr id="4" name="Slide Number Placeholder 3">
            <a:extLst>
              <a:ext uri="{FF2B5EF4-FFF2-40B4-BE49-F238E27FC236}">
                <a16:creationId xmlns:a16="http://schemas.microsoft.com/office/drawing/2014/main" id="{F7718FE6-8803-3F7C-9AEC-F9297A2A4CA3}"/>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26</a:t>
            </a:fld>
            <a:endParaRPr lang="en-US" dirty="0"/>
          </a:p>
        </p:txBody>
      </p:sp>
    </p:spTree>
    <p:extLst>
      <p:ext uri="{BB962C8B-B14F-4D97-AF65-F5344CB8AC3E}">
        <p14:creationId xmlns:p14="http://schemas.microsoft.com/office/powerpoint/2010/main" val="3326626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A272-02FD-950D-3E89-A6E613D98689}"/>
              </a:ext>
            </a:extLst>
          </p:cNvPr>
          <p:cNvSpPr>
            <a:spLocks noGrp="1"/>
          </p:cNvSpPr>
          <p:nvPr>
            <p:ph type="title"/>
          </p:nvPr>
        </p:nvSpPr>
        <p:spPr/>
        <p:txBody>
          <a:bodyPr>
            <a:normAutofit fontScale="90000"/>
          </a:bodyPr>
          <a:lstStyle/>
          <a:p>
            <a:r>
              <a:rPr lang="en-US" dirty="0"/>
              <a:t>Section 4.17.5 Pit Privy Abandonment</a:t>
            </a:r>
          </a:p>
        </p:txBody>
      </p:sp>
      <p:sp>
        <p:nvSpPr>
          <p:cNvPr id="3" name="Content Placeholder 2">
            <a:extLst>
              <a:ext uri="{FF2B5EF4-FFF2-40B4-BE49-F238E27FC236}">
                <a16:creationId xmlns:a16="http://schemas.microsoft.com/office/drawing/2014/main" id="{CD5E0282-99B3-421A-558D-99607CB1F1A2}"/>
              </a:ext>
            </a:extLst>
          </p:cNvPr>
          <p:cNvSpPr>
            <a:spLocks noGrp="1"/>
          </p:cNvSpPr>
          <p:nvPr>
            <p:ph idx="1"/>
          </p:nvPr>
        </p:nvSpPr>
        <p:spPr/>
        <p:txBody>
          <a:bodyPr>
            <a:normAutofit lnSpcReduction="10000"/>
          </a:bodyPr>
          <a:lstStyle/>
          <a:p>
            <a:r>
              <a:rPr lang="en-US" dirty="0"/>
              <a:t>New </a:t>
            </a:r>
            <a:r>
              <a:rPr lang="en-US" b="1" dirty="0"/>
              <a:t>Section 4.17.5 Pit Privy Abandonment</a:t>
            </a:r>
            <a:r>
              <a:rPr lang="en-US" dirty="0"/>
              <a:t> </a:t>
            </a:r>
          </a:p>
          <a:p>
            <a:r>
              <a:rPr lang="en-US" dirty="0"/>
              <a:t>Dismantle the privy building and dispose of any sewage-contact materials at a landfill.</a:t>
            </a:r>
          </a:p>
          <a:p>
            <a:r>
              <a:rPr lang="en-US" dirty="0"/>
              <a:t>Fill the pit with rock-free soil and mound it to allow for about 12 inches of settling.</a:t>
            </a:r>
          </a:p>
          <a:p>
            <a:r>
              <a:rPr lang="en-US" dirty="0"/>
              <a:t>Mark the site and protect it from traffic and excavation.</a:t>
            </a:r>
          </a:p>
          <a:p>
            <a:r>
              <a:rPr lang="en-US" dirty="0"/>
              <a:t>If a subsurface system is installed at a single-family home, any existing pit privy must be abandoned unless the Director approves otherwise. </a:t>
            </a:r>
          </a:p>
        </p:txBody>
      </p:sp>
      <p:sp>
        <p:nvSpPr>
          <p:cNvPr id="4" name="Slide Number Placeholder 3">
            <a:extLst>
              <a:ext uri="{FF2B5EF4-FFF2-40B4-BE49-F238E27FC236}">
                <a16:creationId xmlns:a16="http://schemas.microsoft.com/office/drawing/2014/main" id="{5373D3BA-C3DD-42DB-E121-5A46F203DAC1}"/>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27</a:t>
            </a:fld>
            <a:endParaRPr lang="en-US" dirty="0"/>
          </a:p>
        </p:txBody>
      </p:sp>
    </p:spTree>
    <p:extLst>
      <p:ext uri="{BB962C8B-B14F-4D97-AF65-F5344CB8AC3E}">
        <p14:creationId xmlns:p14="http://schemas.microsoft.com/office/powerpoint/2010/main" val="845008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E4766-BE66-46C4-4E61-F9A3C1755AB5}"/>
              </a:ext>
            </a:extLst>
          </p:cNvPr>
          <p:cNvSpPr>
            <a:spLocks noGrp="1"/>
          </p:cNvSpPr>
          <p:nvPr>
            <p:ph type="title"/>
          </p:nvPr>
        </p:nvSpPr>
        <p:spPr/>
        <p:txBody>
          <a:bodyPr>
            <a:normAutofit fontScale="90000"/>
          </a:bodyPr>
          <a:lstStyle/>
          <a:p>
            <a:r>
              <a:rPr lang="en-US" dirty="0"/>
              <a:t>Section 5.12 Nitrogen reduction approvals</a:t>
            </a:r>
          </a:p>
        </p:txBody>
      </p:sp>
      <p:sp>
        <p:nvSpPr>
          <p:cNvPr id="3" name="Content Placeholder 2">
            <a:extLst>
              <a:ext uri="{FF2B5EF4-FFF2-40B4-BE49-F238E27FC236}">
                <a16:creationId xmlns:a16="http://schemas.microsoft.com/office/drawing/2014/main" id="{0AFBC650-74D5-B1BB-9D4A-9E0EB38D584C}"/>
              </a:ext>
            </a:extLst>
          </p:cNvPr>
          <p:cNvSpPr>
            <a:spLocks noGrp="1"/>
          </p:cNvSpPr>
          <p:nvPr>
            <p:ph idx="1"/>
          </p:nvPr>
        </p:nvSpPr>
        <p:spPr/>
        <p:txBody>
          <a:bodyPr/>
          <a:lstStyle/>
          <a:p>
            <a:r>
              <a:rPr lang="en-US" b="1" dirty="0"/>
              <a:t>Section </a:t>
            </a:r>
            <a:r>
              <a:rPr lang="en-US" dirty="0"/>
              <a:t>added/updated (Dec 2025), </a:t>
            </a:r>
          </a:p>
          <a:p>
            <a:pPr lvl="1"/>
            <a:r>
              <a:rPr lang="en-US" dirty="0"/>
              <a:t>Outline criteria and documentation needed for nitrogen‑reducing systems to be approved. </a:t>
            </a:r>
          </a:p>
          <a:p>
            <a:r>
              <a:rPr lang="en-US" dirty="0"/>
              <a:t>The TGC voted to tabled this section upon further research: to add drip distribution as a nitrogen-reducing system, down to 27 mg/L.</a:t>
            </a:r>
          </a:p>
        </p:txBody>
      </p:sp>
      <p:sp>
        <p:nvSpPr>
          <p:cNvPr id="4" name="Slide Number Placeholder 3">
            <a:extLst>
              <a:ext uri="{FF2B5EF4-FFF2-40B4-BE49-F238E27FC236}">
                <a16:creationId xmlns:a16="http://schemas.microsoft.com/office/drawing/2014/main" id="{789ABA5E-15AD-62D0-FE6D-2CA54DF8A203}"/>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28</a:t>
            </a:fld>
            <a:endParaRPr lang="en-US" dirty="0"/>
          </a:p>
        </p:txBody>
      </p:sp>
    </p:spTree>
    <p:extLst>
      <p:ext uri="{BB962C8B-B14F-4D97-AF65-F5344CB8AC3E}">
        <p14:creationId xmlns:p14="http://schemas.microsoft.com/office/powerpoint/2010/main" val="2959917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50CE-F6DB-78E3-DF2B-83815744CF4A}"/>
              </a:ext>
            </a:extLst>
          </p:cNvPr>
          <p:cNvSpPr>
            <a:spLocks noGrp="1"/>
          </p:cNvSpPr>
          <p:nvPr>
            <p:ph type="title"/>
          </p:nvPr>
        </p:nvSpPr>
        <p:spPr/>
        <p:txBody>
          <a:bodyPr/>
          <a:lstStyle/>
          <a:p>
            <a:r>
              <a:rPr lang="en-US" dirty="0"/>
              <a:t>Section 4.25 Seepage Pits</a:t>
            </a:r>
          </a:p>
        </p:txBody>
      </p:sp>
      <p:sp>
        <p:nvSpPr>
          <p:cNvPr id="3" name="Content Placeholder 2">
            <a:extLst>
              <a:ext uri="{FF2B5EF4-FFF2-40B4-BE49-F238E27FC236}">
                <a16:creationId xmlns:a16="http://schemas.microsoft.com/office/drawing/2014/main" id="{7B0959B6-4023-63E9-0DD7-0F192DA30C1A}"/>
              </a:ext>
            </a:extLst>
          </p:cNvPr>
          <p:cNvSpPr>
            <a:spLocks noGrp="1"/>
          </p:cNvSpPr>
          <p:nvPr>
            <p:ph idx="1"/>
          </p:nvPr>
        </p:nvSpPr>
        <p:spPr/>
        <p:txBody>
          <a:bodyPr/>
          <a:lstStyle/>
          <a:p>
            <a:r>
              <a:rPr lang="en-US" dirty="0"/>
              <a:t>New dedicated </a:t>
            </a:r>
            <a:r>
              <a:rPr lang="en-US" b="1" dirty="0"/>
              <a:t>Section 4.25 Seepage Pits</a:t>
            </a:r>
            <a:r>
              <a:rPr lang="en-US" dirty="0"/>
              <a:t> added in late 2025, </a:t>
            </a:r>
          </a:p>
          <a:p>
            <a:r>
              <a:rPr lang="en-US" dirty="0"/>
              <a:t>Seepage pit disposal facilities may be used </a:t>
            </a:r>
            <a:r>
              <a:rPr lang="en-US" b="1" dirty="0"/>
              <a:t>only for replacement</a:t>
            </a:r>
            <a:r>
              <a:rPr lang="en-US" dirty="0"/>
              <a:t> systems on a case-by-case basis as a last resort.</a:t>
            </a:r>
          </a:p>
          <a:p>
            <a:r>
              <a:rPr lang="en-US" dirty="0"/>
              <a:t> Seepage pit systems must meet all horizontal setbacks.</a:t>
            </a:r>
          </a:p>
          <a:p>
            <a:r>
              <a:rPr lang="en-US" dirty="0"/>
              <a:t>The pit bottom must be no deeper than 18 feet below the natural ground surface.</a:t>
            </a:r>
          </a:p>
          <a:p>
            <a:r>
              <a:rPr lang="en-US" u="sng" dirty="0"/>
              <a:t>Not</a:t>
            </a:r>
            <a:r>
              <a:rPr lang="en-US" dirty="0"/>
              <a:t> be installed in design group C soils.</a:t>
            </a:r>
          </a:p>
        </p:txBody>
      </p:sp>
      <p:sp>
        <p:nvSpPr>
          <p:cNvPr id="4" name="Slide Number Placeholder 3">
            <a:extLst>
              <a:ext uri="{FF2B5EF4-FFF2-40B4-BE49-F238E27FC236}">
                <a16:creationId xmlns:a16="http://schemas.microsoft.com/office/drawing/2014/main" id="{C9208B89-9730-2E49-9831-91B3060C4978}"/>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29</a:t>
            </a:fld>
            <a:endParaRPr lang="en-US" dirty="0"/>
          </a:p>
        </p:txBody>
      </p:sp>
    </p:spTree>
    <p:extLst>
      <p:ext uri="{BB962C8B-B14F-4D97-AF65-F5344CB8AC3E}">
        <p14:creationId xmlns:p14="http://schemas.microsoft.com/office/powerpoint/2010/main" val="1230371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Slide</a:t>
            </a:r>
          </a:p>
        </p:txBody>
      </p:sp>
      <p:sp>
        <p:nvSpPr>
          <p:cNvPr id="3" name="Content Placeholder 2"/>
          <p:cNvSpPr>
            <a:spLocks noGrp="1"/>
          </p:cNvSpPr>
          <p:nvPr>
            <p:ph idx="1"/>
          </p:nvPr>
        </p:nvSpPr>
        <p:spPr/>
        <p:txBody>
          <a:bodyPr>
            <a:normAutofit/>
          </a:bodyPr>
          <a:lstStyle/>
          <a:p>
            <a:r>
              <a:rPr lang="en-US" dirty="0"/>
              <a:t>Online Installer Exam</a:t>
            </a:r>
          </a:p>
          <a:p>
            <a:r>
              <a:rPr lang="en-US" dirty="0"/>
              <a:t>IDAPA 58.01.03 Rule Updates</a:t>
            </a:r>
          </a:p>
          <a:p>
            <a:r>
              <a:rPr lang="en-US" dirty="0"/>
              <a:t>TGC meetings info</a:t>
            </a:r>
          </a:p>
          <a:p>
            <a:r>
              <a:rPr lang="en-US" dirty="0"/>
              <a:t>2025 Updates to TGM</a:t>
            </a:r>
          </a:p>
          <a:p>
            <a:r>
              <a:rPr lang="en-US" dirty="0"/>
              <a:t>DEQ memorandums</a:t>
            </a:r>
          </a:p>
          <a:p>
            <a:r>
              <a:rPr lang="en-US" dirty="0"/>
              <a:t>Tank Mods in the field, a No-No</a:t>
            </a:r>
          </a:p>
          <a:p>
            <a:r>
              <a:rPr lang="en-US" dirty="0"/>
              <a:t>By the Numbers: Idaho Septic Permits in 2025</a:t>
            </a:r>
          </a:p>
          <a:p>
            <a:endParaRPr lang="en-US" dirty="0"/>
          </a:p>
          <a:p>
            <a:pPr lvl="1"/>
            <a:endParaRPr lang="en-US" sz="2400" dirty="0"/>
          </a:p>
        </p:txBody>
      </p:sp>
      <p:sp>
        <p:nvSpPr>
          <p:cNvPr id="4" name="Slide Number Placeholder 3"/>
          <p:cNvSpPr>
            <a:spLocks noGrp="1"/>
          </p:cNvSpPr>
          <p:nvPr>
            <p:ph type="sldNum" sz="quarter" idx="4"/>
          </p:nvPr>
        </p:nvSpPr>
        <p:spPr/>
        <p:txBody>
          <a:bodyPr/>
          <a:lstStyle/>
          <a:p>
            <a:r>
              <a:rPr lang="en-US"/>
              <a:t>Idaho Department of Environmental Quality | </a:t>
            </a:r>
            <a:fld id="{1371AC77-66D7-4949-88D0-4777639AA182}" type="slidenum">
              <a:rPr lang="en-US" smtClean="0"/>
              <a:pPr/>
              <a:t>3</a:t>
            </a:fld>
            <a:endParaRPr lang="en-US" dirty="0"/>
          </a:p>
        </p:txBody>
      </p:sp>
    </p:spTree>
    <p:extLst>
      <p:ext uri="{BB962C8B-B14F-4D97-AF65-F5344CB8AC3E}">
        <p14:creationId xmlns:p14="http://schemas.microsoft.com/office/powerpoint/2010/main" val="2604412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95D26-701B-BA86-0A43-EF197551C2EF}"/>
              </a:ext>
            </a:extLst>
          </p:cNvPr>
          <p:cNvSpPr>
            <a:spLocks noGrp="1"/>
          </p:cNvSpPr>
          <p:nvPr>
            <p:ph type="title"/>
          </p:nvPr>
        </p:nvSpPr>
        <p:spPr/>
        <p:txBody>
          <a:bodyPr>
            <a:normAutofit fontScale="90000"/>
          </a:bodyPr>
          <a:lstStyle/>
          <a:p>
            <a:r>
              <a:rPr lang="en-US" dirty="0"/>
              <a:t>Section 2.2-2.2.4 Surface Water Separation Distances</a:t>
            </a:r>
          </a:p>
        </p:txBody>
      </p:sp>
      <p:sp>
        <p:nvSpPr>
          <p:cNvPr id="3" name="Content Placeholder 2">
            <a:extLst>
              <a:ext uri="{FF2B5EF4-FFF2-40B4-BE49-F238E27FC236}">
                <a16:creationId xmlns:a16="http://schemas.microsoft.com/office/drawing/2014/main" id="{CEEAD0C3-653A-5637-181B-6B0B761294C3}"/>
              </a:ext>
            </a:extLst>
          </p:cNvPr>
          <p:cNvSpPr>
            <a:spLocks noGrp="1"/>
          </p:cNvSpPr>
          <p:nvPr>
            <p:ph idx="1"/>
          </p:nvPr>
        </p:nvSpPr>
        <p:spPr/>
        <p:txBody>
          <a:bodyPr/>
          <a:lstStyle/>
          <a:p>
            <a:r>
              <a:rPr lang="en-US" dirty="0"/>
              <a:t>Refined criteria for setbacks near waters based on recent technical review. </a:t>
            </a:r>
          </a:p>
          <a:p>
            <a:r>
              <a:rPr lang="en-US" dirty="0"/>
              <a:t>Broader flexibility with conditions, updating language to reflect current research and case‑by‑case evaluation. </a:t>
            </a:r>
          </a:p>
        </p:txBody>
      </p:sp>
      <p:sp>
        <p:nvSpPr>
          <p:cNvPr id="4" name="Slide Number Placeholder 3">
            <a:extLst>
              <a:ext uri="{FF2B5EF4-FFF2-40B4-BE49-F238E27FC236}">
                <a16:creationId xmlns:a16="http://schemas.microsoft.com/office/drawing/2014/main" id="{62C4C9F5-7624-034B-E5CC-070046B66F37}"/>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30</a:t>
            </a:fld>
            <a:endParaRPr lang="en-US" dirty="0"/>
          </a:p>
        </p:txBody>
      </p:sp>
    </p:spTree>
    <p:extLst>
      <p:ext uri="{BB962C8B-B14F-4D97-AF65-F5344CB8AC3E}">
        <p14:creationId xmlns:p14="http://schemas.microsoft.com/office/powerpoint/2010/main" val="4262736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F4F7-EED4-71F5-F785-E5721F6112FC}"/>
              </a:ext>
            </a:extLst>
          </p:cNvPr>
          <p:cNvSpPr>
            <a:spLocks noGrp="1"/>
          </p:cNvSpPr>
          <p:nvPr>
            <p:ph type="title"/>
          </p:nvPr>
        </p:nvSpPr>
        <p:spPr/>
        <p:txBody>
          <a:bodyPr>
            <a:normAutofit fontScale="90000"/>
          </a:bodyPr>
          <a:lstStyle/>
          <a:p>
            <a:r>
              <a:rPr lang="en-US" dirty="0"/>
              <a:t>Removes a previously undocumented 300-foot setback</a:t>
            </a:r>
          </a:p>
        </p:txBody>
      </p:sp>
      <p:sp>
        <p:nvSpPr>
          <p:cNvPr id="4" name="Slide Number Placeholder 3">
            <a:extLst>
              <a:ext uri="{FF2B5EF4-FFF2-40B4-BE49-F238E27FC236}">
                <a16:creationId xmlns:a16="http://schemas.microsoft.com/office/drawing/2014/main" id="{F429F6E2-1005-4BF0-AE4A-40A9A495BA36}"/>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31</a:t>
            </a:fld>
            <a:endParaRPr lang="en-US" dirty="0"/>
          </a:p>
        </p:txBody>
      </p:sp>
      <p:pic>
        <p:nvPicPr>
          <p:cNvPr id="6" name="Picture 5">
            <a:extLst>
              <a:ext uri="{FF2B5EF4-FFF2-40B4-BE49-F238E27FC236}">
                <a16:creationId xmlns:a16="http://schemas.microsoft.com/office/drawing/2014/main" id="{79ED79F6-DE94-7CB0-4FF2-37822DD78900}"/>
              </a:ext>
            </a:extLst>
          </p:cNvPr>
          <p:cNvPicPr>
            <a:picLocks noChangeAspect="1"/>
          </p:cNvPicPr>
          <p:nvPr/>
        </p:nvPicPr>
        <p:blipFill>
          <a:blip r:embed="rId3"/>
          <a:stretch>
            <a:fillRect/>
          </a:stretch>
        </p:blipFill>
        <p:spPr>
          <a:xfrm>
            <a:off x="457200" y="1714423"/>
            <a:ext cx="8474927" cy="3222702"/>
          </a:xfrm>
          <a:prstGeom prst="rect">
            <a:avLst/>
          </a:prstGeom>
        </p:spPr>
      </p:pic>
    </p:spTree>
    <p:extLst>
      <p:ext uri="{BB962C8B-B14F-4D97-AF65-F5344CB8AC3E}">
        <p14:creationId xmlns:p14="http://schemas.microsoft.com/office/powerpoint/2010/main" val="2788866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9FD2C-5BD9-8A72-2447-63C73CB74D32}"/>
              </a:ext>
            </a:extLst>
          </p:cNvPr>
          <p:cNvSpPr>
            <a:spLocks noGrp="1"/>
          </p:cNvSpPr>
          <p:nvPr>
            <p:ph type="title"/>
          </p:nvPr>
        </p:nvSpPr>
        <p:spPr/>
        <p:txBody>
          <a:bodyPr>
            <a:normAutofit fontScale="90000"/>
          </a:bodyPr>
          <a:lstStyle/>
          <a:p>
            <a:r>
              <a:rPr lang="en-US" dirty="0"/>
              <a:t>Appendix C. Uncommon Wastewater Flows</a:t>
            </a:r>
          </a:p>
        </p:txBody>
      </p:sp>
      <p:sp>
        <p:nvSpPr>
          <p:cNvPr id="3" name="Content Placeholder 2">
            <a:extLst>
              <a:ext uri="{FF2B5EF4-FFF2-40B4-BE49-F238E27FC236}">
                <a16:creationId xmlns:a16="http://schemas.microsoft.com/office/drawing/2014/main" id="{40B32092-0EA4-1806-BBC4-18695CE17DE7}"/>
              </a:ext>
            </a:extLst>
          </p:cNvPr>
          <p:cNvSpPr>
            <a:spLocks noGrp="1"/>
          </p:cNvSpPr>
          <p:nvPr>
            <p:ph idx="1"/>
          </p:nvPr>
        </p:nvSpPr>
        <p:spPr/>
        <p:txBody>
          <a:bodyPr/>
          <a:lstStyle/>
          <a:p>
            <a:r>
              <a:rPr lang="en-US" b="1" dirty="0"/>
              <a:t>Appendix C Uncommon Wastewater Flows</a:t>
            </a:r>
            <a:r>
              <a:rPr lang="en-US" dirty="0"/>
              <a:t> expanded and updated in May and December 2025 to clarify flow rates and design considerations for atypical water uses (e.g., multi‑use dwellings, non‑residential).</a:t>
            </a:r>
          </a:p>
          <a:p>
            <a:r>
              <a:rPr lang="en-US" dirty="0"/>
              <a:t>Expands on the table in Rule on “Wastewater Flows from Various Establishments”</a:t>
            </a:r>
          </a:p>
        </p:txBody>
      </p:sp>
      <p:sp>
        <p:nvSpPr>
          <p:cNvPr id="4" name="Slide Number Placeholder 3">
            <a:extLst>
              <a:ext uri="{FF2B5EF4-FFF2-40B4-BE49-F238E27FC236}">
                <a16:creationId xmlns:a16="http://schemas.microsoft.com/office/drawing/2014/main" id="{05FB0BF2-D7B1-E818-E2F0-D0396A0B619C}"/>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32</a:t>
            </a:fld>
            <a:endParaRPr lang="en-US" dirty="0"/>
          </a:p>
        </p:txBody>
      </p:sp>
    </p:spTree>
    <p:extLst>
      <p:ext uri="{BB962C8B-B14F-4D97-AF65-F5344CB8AC3E}">
        <p14:creationId xmlns:p14="http://schemas.microsoft.com/office/powerpoint/2010/main" val="628957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442A7-6A8A-7AD1-D02D-CEEC4F4F7702}"/>
              </a:ext>
            </a:extLst>
          </p:cNvPr>
          <p:cNvSpPr>
            <a:spLocks noGrp="1"/>
          </p:cNvSpPr>
          <p:nvPr>
            <p:ph type="title"/>
          </p:nvPr>
        </p:nvSpPr>
        <p:spPr/>
        <p:txBody>
          <a:bodyPr/>
          <a:lstStyle/>
          <a:p>
            <a:r>
              <a:rPr lang="en-US" dirty="0"/>
              <a:t>Residential</a:t>
            </a:r>
          </a:p>
        </p:txBody>
      </p:sp>
      <p:sp>
        <p:nvSpPr>
          <p:cNvPr id="3" name="Content Placeholder 2">
            <a:extLst>
              <a:ext uri="{FF2B5EF4-FFF2-40B4-BE49-F238E27FC236}">
                <a16:creationId xmlns:a16="http://schemas.microsoft.com/office/drawing/2014/main" id="{B465BBE3-FE7A-8BCE-7472-AD6E089931CC}"/>
              </a:ext>
            </a:extLst>
          </p:cNvPr>
          <p:cNvSpPr>
            <a:spLocks noGrp="1"/>
          </p:cNvSpPr>
          <p:nvPr>
            <p:ph idx="1"/>
          </p:nvPr>
        </p:nvSpPr>
        <p:spPr/>
        <p:txBody>
          <a:bodyPr>
            <a:normAutofit lnSpcReduction="10000"/>
          </a:bodyPr>
          <a:lstStyle/>
          <a:p>
            <a:r>
              <a:rPr lang="en-US" dirty="0"/>
              <a:t>Accessory Dwelling Unit (ADU) </a:t>
            </a:r>
          </a:p>
          <a:p>
            <a:r>
              <a:rPr lang="en-US" dirty="0"/>
              <a:t>Dwelling with Daycare </a:t>
            </a:r>
          </a:p>
          <a:p>
            <a:r>
              <a:rPr lang="en-US" dirty="0"/>
              <a:t>Residential Workshop/Barn/Shed with a Toilet and Sink </a:t>
            </a:r>
          </a:p>
          <a:p>
            <a:r>
              <a:rPr lang="en-US" dirty="0"/>
              <a:t>Residential Workshop/Barn/Shed with a Full or </a:t>
            </a:r>
          </a:p>
          <a:p>
            <a:r>
              <a:rPr lang="en-US" dirty="0"/>
              <a:t>3/4 Bathroom </a:t>
            </a:r>
          </a:p>
          <a:p>
            <a:r>
              <a:rPr lang="en-US" dirty="0"/>
              <a:t>Single family home with extra kitchen or extra laundry room. </a:t>
            </a:r>
          </a:p>
          <a:p>
            <a:r>
              <a:rPr lang="en-US" dirty="0"/>
              <a:t>RV Wastewater Hookup at Private Dwelling </a:t>
            </a:r>
          </a:p>
          <a:p>
            <a:r>
              <a:rPr lang="en-US" dirty="0"/>
              <a:t>Tiny Home </a:t>
            </a:r>
          </a:p>
        </p:txBody>
      </p:sp>
      <p:sp>
        <p:nvSpPr>
          <p:cNvPr id="4" name="Slide Number Placeholder 3">
            <a:extLst>
              <a:ext uri="{FF2B5EF4-FFF2-40B4-BE49-F238E27FC236}">
                <a16:creationId xmlns:a16="http://schemas.microsoft.com/office/drawing/2014/main" id="{77B4EE00-4160-C270-1CDD-8376627342F0}"/>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33</a:t>
            </a:fld>
            <a:endParaRPr lang="en-US" dirty="0"/>
          </a:p>
        </p:txBody>
      </p:sp>
    </p:spTree>
    <p:extLst>
      <p:ext uri="{BB962C8B-B14F-4D97-AF65-F5344CB8AC3E}">
        <p14:creationId xmlns:p14="http://schemas.microsoft.com/office/powerpoint/2010/main" val="2926865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B272-D1FB-B32E-57BF-411178AC43D7}"/>
              </a:ext>
            </a:extLst>
          </p:cNvPr>
          <p:cNvSpPr>
            <a:spLocks noGrp="1"/>
          </p:cNvSpPr>
          <p:nvPr>
            <p:ph type="title"/>
          </p:nvPr>
        </p:nvSpPr>
        <p:spPr/>
        <p:txBody>
          <a:bodyPr>
            <a:normAutofit fontScale="90000"/>
          </a:bodyPr>
          <a:lstStyle/>
          <a:p>
            <a:r>
              <a:rPr lang="en-US" dirty="0"/>
              <a:t>Non-Residential </a:t>
            </a:r>
            <a:br>
              <a:rPr lang="en-US" dirty="0"/>
            </a:br>
            <a:r>
              <a:rPr lang="en-US" dirty="0"/>
              <a:t>(Letter of Intended Use Required)</a:t>
            </a:r>
          </a:p>
        </p:txBody>
      </p:sp>
      <p:sp>
        <p:nvSpPr>
          <p:cNvPr id="3" name="Content Placeholder 2">
            <a:extLst>
              <a:ext uri="{FF2B5EF4-FFF2-40B4-BE49-F238E27FC236}">
                <a16:creationId xmlns:a16="http://schemas.microsoft.com/office/drawing/2014/main" id="{8683B035-037D-E6E3-11E0-B501BD09172F}"/>
              </a:ext>
            </a:extLst>
          </p:cNvPr>
          <p:cNvSpPr>
            <a:spLocks noGrp="1"/>
          </p:cNvSpPr>
          <p:nvPr>
            <p:ph idx="1"/>
          </p:nvPr>
        </p:nvSpPr>
        <p:spPr/>
        <p:txBody>
          <a:bodyPr numCol="2">
            <a:normAutofit fontScale="85000" lnSpcReduction="20000"/>
          </a:bodyPr>
          <a:lstStyle/>
          <a:p>
            <a:r>
              <a:rPr lang="en-US" dirty="0"/>
              <a:t>Animal Processing Facility </a:t>
            </a:r>
          </a:p>
          <a:p>
            <a:r>
              <a:rPr lang="en-US" dirty="0"/>
              <a:t>Animal Shelter/Kennel </a:t>
            </a:r>
          </a:p>
          <a:p>
            <a:r>
              <a:rPr lang="en-US" dirty="0"/>
              <a:t>Bakery </a:t>
            </a:r>
          </a:p>
          <a:p>
            <a:r>
              <a:rPr lang="en-US" dirty="0"/>
              <a:t>Barber Shop </a:t>
            </a:r>
          </a:p>
          <a:p>
            <a:r>
              <a:rPr lang="en-US" dirty="0"/>
              <a:t>Brewery </a:t>
            </a:r>
          </a:p>
          <a:p>
            <a:r>
              <a:rPr lang="en-US" dirty="0"/>
              <a:t>Butcher Shop </a:t>
            </a:r>
          </a:p>
          <a:p>
            <a:r>
              <a:rPr lang="en-US" dirty="0"/>
              <a:t>Car Wash </a:t>
            </a:r>
          </a:p>
          <a:p>
            <a:r>
              <a:rPr lang="en-US" dirty="0"/>
              <a:t>Coffee Shop / Café </a:t>
            </a:r>
          </a:p>
          <a:p>
            <a:r>
              <a:rPr lang="en-US" dirty="0"/>
              <a:t>Doctor's Office/Dentist </a:t>
            </a:r>
          </a:p>
          <a:p>
            <a:r>
              <a:rPr lang="en-US" dirty="0"/>
              <a:t>Dog Washing </a:t>
            </a:r>
          </a:p>
          <a:p>
            <a:r>
              <a:rPr lang="en-US" dirty="0"/>
              <a:t>Grey Water Sump for a Campground with a Drinking Water Source but No Bathrooms </a:t>
            </a:r>
          </a:p>
          <a:p>
            <a:r>
              <a:rPr lang="en-US" dirty="0"/>
              <a:t>Grey water Sump for a Dry Campground </a:t>
            </a:r>
          </a:p>
          <a:p>
            <a:r>
              <a:rPr lang="en-US" dirty="0"/>
              <a:t>Gym / Health Club / Spa </a:t>
            </a:r>
          </a:p>
          <a:p>
            <a:r>
              <a:rPr lang="en-US" dirty="0"/>
              <a:t>Laundry at a Campground / RV Park </a:t>
            </a:r>
          </a:p>
          <a:p>
            <a:r>
              <a:rPr lang="en-US" dirty="0"/>
              <a:t>Marina Bathroom </a:t>
            </a:r>
          </a:p>
          <a:p>
            <a:r>
              <a:rPr lang="en-US" dirty="0"/>
              <a:t>Public Park Bathroom </a:t>
            </a:r>
          </a:p>
          <a:p>
            <a:r>
              <a:rPr lang="en-US" dirty="0"/>
              <a:t>Salon </a:t>
            </a:r>
          </a:p>
          <a:p>
            <a:r>
              <a:rPr lang="en-US" dirty="0"/>
              <a:t>Ski Resort </a:t>
            </a:r>
          </a:p>
          <a:p>
            <a:r>
              <a:rPr lang="en-US" dirty="0"/>
              <a:t>Veterinarian</a:t>
            </a:r>
          </a:p>
        </p:txBody>
      </p:sp>
      <p:sp>
        <p:nvSpPr>
          <p:cNvPr id="4" name="Slide Number Placeholder 3">
            <a:extLst>
              <a:ext uri="{FF2B5EF4-FFF2-40B4-BE49-F238E27FC236}">
                <a16:creationId xmlns:a16="http://schemas.microsoft.com/office/drawing/2014/main" id="{22DE3EDD-855A-51D2-F37D-999A34DABABE}"/>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34</a:t>
            </a:fld>
            <a:endParaRPr lang="en-US" dirty="0"/>
          </a:p>
        </p:txBody>
      </p:sp>
    </p:spTree>
    <p:extLst>
      <p:ext uri="{BB962C8B-B14F-4D97-AF65-F5344CB8AC3E}">
        <p14:creationId xmlns:p14="http://schemas.microsoft.com/office/powerpoint/2010/main" val="1850445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356442-F999-9B85-1E41-668851C59514}"/>
              </a:ext>
            </a:extLst>
          </p:cNvPr>
          <p:cNvPicPr>
            <a:picLocks noChangeAspect="1"/>
          </p:cNvPicPr>
          <p:nvPr/>
        </p:nvPicPr>
        <p:blipFill>
          <a:blip r:embed="rId3"/>
          <a:stretch>
            <a:fillRect/>
          </a:stretch>
        </p:blipFill>
        <p:spPr>
          <a:xfrm>
            <a:off x="4433124" y="204788"/>
            <a:ext cx="3644076" cy="4710635"/>
          </a:xfrm>
          <a:prstGeom prst="rect">
            <a:avLst/>
          </a:prstGeom>
          <a:noFill/>
        </p:spPr>
      </p:pic>
      <p:sp>
        <p:nvSpPr>
          <p:cNvPr id="3" name="Content Placeholder 2">
            <a:extLst>
              <a:ext uri="{FF2B5EF4-FFF2-40B4-BE49-F238E27FC236}">
                <a16:creationId xmlns:a16="http://schemas.microsoft.com/office/drawing/2014/main" id="{312E5D78-14CF-8976-BD96-AA5240699C05}"/>
              </a:ext>
            </a:extLst>
          </p:cNvPr>
          <p:cNvSpPr>
            <a:spLocks noGrp="1"/>
          </p:cNvSpPr>
          <p:nvPr>
            <p:ph type="body" sz="half" idx="2"/>
          </p:nvPr>
        </p:nvSpPr>
        <p:spPr>
          <a:xfrm>
            <a:off x="457200" y="204788"/>
            <a:ext cx="3733800" cy="4389437"/>
          </a:xfrm>
        </p:spPr>
        <p:txBody>
          <a:bodyPr>
            <a:normAutofit lnSpcReduction="10000"/>
          </a:bodyPr>
          <a:lstStyle/>
          <a:p>
            <a:pPr>
              <a:lnSpc>
                <a:spcPct val="90000"/>
              </a:lnSpc>
            </a:pPr>
            <a:r>
              <a:rPr lang="en-US" b="1" dirty="0"/>
              <a:t>Appendix E</a:t>
            </a:r>
            <a:r>
              <a:rPr lang="en-US" b="1" baseline="30000" dirty="0">
                <a:solidFill>
                  <a:srgbClr val="FF0000"/>
                </a:solidFill>
              </a:rPr>
              <a:t>NEW</a:t>
            </a:r>
            <a:r>
              <a:rPr lang="en-US" b="1" dirty="0"/>
              <a:t> – Pumpers Guidance Manual</a:t>
            </a:r>
            <a:r>
              <a:rPr lang="en-US" dirty="0"/>
              <a:t> (Dec 2025) </a:t>
            </a:r>
          </a:p>
          <a:p>
            <a:pPr marL="342900" indent="-342900">
              <a:lnSpc>
                <a:spcPct val="90000"/>
              </a:lnSpc>
              <a:buFont typeface="Arial" panose="020B0604020202020204" pitchFamily="34" charset="0"/>
              <a:buChar char="•"/>
            </a:pPr>
            <a:r>
              <a:rPr lang="en-US" dirty="0"/>
              <a:t>Septic System Components</a:t>
            </a:r>
          </a:p>
          <a:p>
            <a:pPr marL="342900" indent="-342900">
              <a:lnSpc>
                <a:spcPct val="90000"/>
              </a:lnSpc>
              <a:buFont typeface="Arial" panose="020B0604020202020204" pitchFamily="34" charset="0"/>
              <a:buChar char="•"/>
            </a:pPr>
            <a:r>
              <a:rPr lang="en-US" dirty="0"/>
              <a:t>Checking Levels of Scum and Sludge </a:t>
            </a:r>
          </a:p>
          <a:p>
            <a:pPr marL="342900" indent="-342900">
              <a:lnSpc>
                <a:spcPct val="90000"/>
              </a:lnSpc>
              <a:buFont typeface="Arial" panose="020B0604020202020204" pitchFamily="34" charset="0"/>
              <a:buChar char="•"/>
            </a:pPr>
            <a:r>
              <a:rPr lang="en-US" dirty="0"/>
              <a:t>Septage Pumping (maintenance, safety, pumping, hauling, and disposal).</a:t>
            </a:r>
          </a:p>
          <a:p>
            <a:pPr marL="342900" indent="-342900">
              <a:lnSpc>
                <a:spcPct val="90000"/>
              </a:lnSpc>
              <a:buFont typeface="Arial" panose="020B0604020202020204" pitchFamily="34" charset="0"/>
              <a:buChar char="•"/>
            </a:pPr>
            <a:r>
              <a:rPr lang="en-US" dirty="0"/>
              <a:t>Pumper Permit Requirements</a:t>
            </a:r>
          </a:p>
          <a:p>
            <a:pPr>
              <a:lnSpc>
                <a:spcPct val="90000"/>
              </a:lnSpc>
            </a:pPr>
            <a:endParaRPr lang="en-US" dirty="0"/>
          </a:p>
        </p:txBody>
      </p:sp>
      <p:sp>
        <p:nvSpPr>
          <p:cNvPr id="4" name="Slide Number Placeholder 3">
            <a:extLst>
              <a:ext uri="{FF2B5EF4-FFF2-40B4-BE49-F238E27FC236}">
                <a16:creationId xmlns:a16="http://schemas.microsoft.com/office/drawing/2014/main" id="{72B4F4F9-D934-6EE8-C507-F1F4FA24249C}"/>
              </a:ext>
            </a:extLst>
          </p:cNvPr>
          <p:cNvSpPr>
            <a:spLocks noGrp="1"/>
          </p:cNvSpPr>
          <p:nvPr>
            <p:ph type="sldNum" sz="quarter" idx="4"/>
          </p:nvPr>
        </p:nvSpPr>
        <p:spPr>
          <a:xfrm>
            <a:off x="4800600" y="4767263"/>
            <a:ext cx="3886200" cy="274637"/>
          </a:xfrm>
        </p:spPr>
        <p:txBody>
          <a:bodyPr anchor="ctr">
            <a:normAutofit/>
          </a:bodyPr>
          <a:lstStyle/>
          <a:p>
            <a:pPr>
              <a:spcAft>
                <a:spcPts val="600"/>
              </a:spcAft>
            </a:pPr>
            <a:r>
              <a:rPr lang="en-US"/>
              <a:t>Idaho Department of Environmental Quality | </a:t>
            </a:r>
            <a:fld id="{1371AC77-66D7-4949-88D0-4777639AA182}" type="slidenum">
              <a:rPr lang="en-US" smtClean="0"/>
              <a:pPr>
                <a:spcAft>
                  <a:spcPts val="600"/>
                </a:spcAft>
              </a:pPr>
              <a:t>35</a:t>
            </a:fld>
            <a:endParaRPr lang="en-US"/>
          </a:p>
        </p:txBody>
      </p:sp>
    </p:spTree>
    <p:extLst>
      <p:ext uri="{BB962C8B-B14F-4D97-AF65-F5344CB8AC3E}">
        <p14:creationId xmlns:p14="http://schemas.microsoft.com/office/powerpoint/2010/main" val="2479744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CB3B8-AB8E-FC47-0BB5-3AA830BAEE7B}"/>
              </a:ext>
            </a:extLst>
          </p:cNvPr>
          <p:cNvSpPr>
            <a:spLocks noGrp="1"/>
          </p:cNvSpPr>
          <p:nvPr>
            <p:ph type="ctrTitle"/>
          </p:nvPr>
        </p:nvSpPr>
        <p:spPr/>
        <p:txBody>
          <a:bodyPr/>
          <a:lstStyle/>
          <a:p>
            <a:r>
              <a:rPr lang="en-US" dirty="0"/>
              <a:t>DEQ memorandums</a:t>
            </a:r>
          </a:p>
        </p:txBody>
      </p:sp>
      <p:sp>
        <p:nvSpPr>
          <p:cNvPr id="3" name="Slide Number Placeholder 2">
            <a:extLst>
              <a:ext uri="{FF2B5EF4-FFF2-40B4-BE49-F238E27FC236}">
                <a16:creationId xmlns:a16="http://schemas.microsoft.com/office/drawing/2014/main" id="{559D38E8-0E35-2455-333E-B8ECC26FEAAC}"/>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36</a:t>
            </a:fld>
            <a:endParaRPr lang="en-US" dirty="0"/>
          </a:p>
        </p:txBody>
      </p:sp>
    </p:spTree>
    <p:extLst>
      <p:ext uri="{BB962C8B-B14F-4D97-AF65-F5344CB8AC3E}">
        <p14:creationId xmlns:p14="http://schemas.microsoft.com/office/powerpoint/2010/main" val="40213088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CE47-67AA-D67B-74DE-A1482B821549}"/>
              </a:ext>
            </a:extLst>
          </p:cNvPr>
          <p:cNvSpPr>
            <a:spLocks noGrp="1"/>
          </p:cNvSpPr>
          <p:nvPr>
            <p:ph type="title"/>
          </p:nvPr>
        </p:nvSpPr>
        <p:spPr/>
        <p:txBody>
          <a:bodyPr/>
          <a:lstStyle/>
          <a:p>
            <a:r>
              <a:rPr lang="en-US" dirty="0"/>
              <a:t>Appendix D - DEQ Memorandums </a:t>
            </a:r>
          </a:p>
        </p:txBody>
      </p:sp>
      <p:sp>
        <p:nvSpPr>
          <p:cNvPr id="3" name="Content Placeholder 2">
            <a:extLst>
              <a:ext uri="{FF2B5EF4-FFF2-40B4-BE49-F238E27FC236}">
                <a16:creationId xmlns:a16="http://schemas.microsoft.com/office/drawing/2014/main" id="{DF05CA3D-DEA0-BF3B-A636-721A426A1F7F}"/>
              </a:ext>
            </a:extLst>
          </p:cNvPr>
          <p:cNvSpPr>
            <a:spLocks noGrp="1"/>
          </p:cNvSpPr>
          <p:nvPr>
            <p:ph idx="1"/>
          </p:nvPr>
        </p:nvSpPr>
        <p:spPr/>
        <p:txBody>
          <a:bodyPr/>
          <a:lstStyle/>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B3C79EA-0F6E-E737-0513-1ADCC819BB3A}"/>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37</a:t>
            </a:fld>
            <a:endParaRPr lang="en-US" dirty="0"/>
          </a:p>
        </p:txBody>
      </p:sp>
      <p:pic>
        <p:nvPicPr>
          <p:cNvPr id="6" name="Picture 5">
            <a:extLst>
              <a:ext uri="{FF2B5EF4-FFF2-40B4-BE49-F238E27FC236}">
                <a16:creationId xmlns:a16="http://schemas.microsoft.com/office/drawing/2014/main" id="{F2741096-B4A6-DB10-B5AD-2B52A6E1672F}"/>
              </a:ext>
            </a:extLst>
          </p:cNvPr>
          <p:cNvPicPr>
            <a:picLocks noChangeAspect="1"/>
          </p:cNvPicPr>
          <p:nvPr/>
        </p:nvPicPr>
        <p:blipFill>
          <a:blip r:embed="rId3"/>
          <a:stretch>
            <a:fillRect/>
          </a:stretch>
        </p:blipFill>
        <p:spPr>
          <a:xfrm>
            <a:off x="19665" y="1063625"/>
            <a:ext cx="9144000" cy="2780568"/>
          </a:xfrm>
          <a:prstGeom prst="rect">
            <a:avLst/>
          </a:prstGeom>
        </p:spPr>
      </p:pic>
    </p:spTree>
    <p:extLst>
      <p:ext uri="{BB962C8B-B14F-4D97-AF65-F5344CB8AC3E}">
        <p14:creationId xmlns:p14="http://schemas.microsoft.com/office/powerpoint/2010/main" val="3512417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0E0F-2FB3-B65D-3B23-8DFFC253B169}"/>
              </a:ext>
            </a:extLst>
          </p:cNvPr>
          <p:cNvSpPr>
            <a:spLocks noGrp="1"/>
          </p:cNvSpPr>
          <p:nvPr>
            <p:ph type="title"/>
          </p:nvPr>
        </p:nvSpPr>
        <p:spPr/>
        <p:txBody>
          <a:bodyPr/>
          <a:lstStyle/>
          <a:p>
            <a:r>
              <a:rPr lang="en-US" dirty="0"/>
              <a:t>Use of Wastewater Holding Tanks</a:t>
            </a:r>
          </a:p>
        </p:txBody>
      </p:sp>
      <p:sp>
        <p:nvSpPr>
          <p:cNvPr id="3" name="Content Placeholder 2">
            <a:extLst>
              <a:ext uri="{FF2B5EF4-FFF2-40B4-BE49-F238E27FC236}">
                <a16:creationId xmlns:a16="http://schemas.microsoft.com/office/drawing/2014/main" id="{F23776D1-72DD-9D7F-1B35-DFD7DBF8D5DD}"/>
              </a:ext>
            </a:extLst>
          </p:cNvPr>
          <p:cNvSpPr>
            <a:spLocks noGrp="1"/>
          </p:cNvSpPr>
          <p:nvPr>
            <p:ph idx="1"/>
          </p:nvPr>
        </p:nvSpPr>
        <p:spPr/>
        <p:txBody>
          <a:bodyPr>
            <a:normAutofit fontScale="62500" lnSpcReduction="20000"/>
          </a:bodyPr>
          <a:lstStyle/>
          <a:p>
            <a:pPr marL="0" indent="0">
              <a:buNone/>
            </a:pPr>
            <a:r>
              <a:rPr lang="en-US" b="1" dirty="0"/>
              <a:t>Purpose:</a:t>
            </a:r>
            <a:r>
              <a:rPr lang="en-US" dirty="0"/>
              <a:t> Updates 1981 guidance on holding tanks as Alternative Systems.</a:t>
            </a:r>
          </a:p>
          <a:p>
            <a:pPr marL="0" indent="0">
              <a:buNone/>
            </a:pPr>
            <a:r>
              <a:rPr lang="en-US" b="1" dirty="0"/>
              <a:t>Alternative System:</a:t>
            </a:r>
            <a:r>
              <a:rPr lang="en-US" dirty="0"/>
              <a:t> Any non-standard system approved by DEQ following TGC recommendations.</a:t>
            </a:r>
          </a:p>
          <a:p>
            <a:pPr marL="0" indent="0">
              <a:buNone/>
            </a:pPr>
            <a:r>
              <a:rPr lang="en-US" b="1" dirty="0"/>
              <a:t>Holding Tanks:</a:t>
            </a:r>
            <a:r>
              <a:rPr lang="en-US" dirty="0"/>
              <a:t> Short-term, limited reliability; maintenance depends on owner initiative.</a:t>
            </a:r>
          </a:p>
          <a:p>
            <a:pPr marL="0" indent="0">
              <a:buNone/>
            </a:pPr>
            <a:r>
              <a:rPr lang="en-US" b="1" dirty="0"/>
              <a:t>Approval Conditions:</a:t>
            </a:r>
            <a:endParaRPr lang="en-US" dirty="0"/>
          </a:p>
          <a:p>
            <a:pPr lvl="1"/>
            <a:r>
              <a:rPr lang="en-US" dirty="0"/>
              <a:t>Needed to protect public health/environment while pursuing long-term solution.</a:t>
            </a:r>
          </a:p>
          <a:p>
            <a:pPr lvl="1"/>
            <a:r>
              <a:rPr lang="en-US" dirty="0"/>
              <a:t>Sewer services confirmed within six months, and portable units impractical.</a:t>
            </a:r>
          </a:p>
          <a:p>
            <a:pPr marL="0" indent="0">
              <a:buNone/>
            </a:pPr>
            <a:r>
              <a:rPr lang="en-US" b="1" dirty="0"/>
              <a:t>Not Allowed:</a:t>
            </a:r>
            <a:r>
              <a:rPr lang="en-US" dirty="0"/>
              <a:t> Delaying standard septic system construction is insufficient.</a:t>
            </a:r>
          </a:p>
          <a:p>
            <a:pPr marL="0" indent="0">
              <a:buNone/>
            </a:pPr>
            <a:r>
              <a:rPr lang="en-US" b="1" dirty="0"/>
              <a:t>TGM details design and approval conditions that incorporate a wastewater holding tank:</a:t>
            </a:r>
            <a:endParaRPr lang="en-US" dirty="0"/>
          </a:p>
          <a:p>
            <a:pPr lvl="1"/>
            <a:r>
              <a:rPr lang="en-US" dirty="0"/>
              <a:t>Floating vault toilets / boat/vessel sewage disposal</a:t>
            </a:r>
          </a:p>
          <a:p>
            <a:pPr lvl="1"/>
            <a:r>
              <a:rPr lang="en-US" dirty="0"/>
              <a:t>Portable sanitation units</a:t>
            </a:r>
          </a:p>
          <a:p>
            <a:pPr lvl="1"/>
            <a:r>
              <a:rPr lang="en-US" dirty="0"/>
              <a:t>RV dump stations</a:t>
            </a:r>
          </a:p>
          <a:p>
            <a:pPr lvl="1"/>
            <a:r>
              <a:rPr lang="en-US" dirty="0"/>
              <a:t>Vault privies</a:t>
            </a:r>
          </a:p>
          <a:p>
            <a:pPr marL="0" indent="0">
              <a:buNone/>
            </a:pPr>
            <a:r>
              <a:rPr lang="en-US" b="1" dirty="0"/>
              <a:t>DEQ Review:</a:t>
            </a:r>
            <a:r>
              <a:rPr lang="en-US" dirty="0"/>
              <a:t> Only approved when site-specific use poses minimal risk to health and environment.</a:t>
            </a:r>
          </a:p>
        </p:txBody>
      </p:sp>
      <p:sp>
        <p:nvSpPr>
          <p:cNvPr id="4" name="Slide Number Placeholder 3">
            <a:extLst>
              <a:ext uri="{FF2B5EF4-FFF2-40B4-BE49-F238E27FC236}">
                <a16:creationId xmlns:a16="http://schemas.microsoft.com/office/drawing/2014/main" id="{65348673-3730-DD1B-32CA-E16672AD87DA}"/>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38</a:t>
            </a:fld>
            <a:endParaRPr lang="en-US" dirty="0"/>
          </a:p>
        </p:txBody>
      </p:sp>
    </p:spTree>
    <p:extLst>
      <p:ext uri="{BB962C8B-B14F-4D97-AF65-F5344CB8AC3E}">
        <p14:creationId xmlns:p14="http://schemas.microsoft.com/office/powerpoint/2010/main" val="287718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33537-3517-C78F-621F-A05A01C0BF77}"/>
              </a:ext>
            </a:extLst>
          </p:cNvPr>
          <p:cNvSpPr>
            <a:spLocks noGrp="1"/>
          </p:cNvSpPr>
          <p:nvPr>
            <p:ph type="title"/>
          </p:nvPr>
        </p:nvSpPr>
        <p:spPr/>
        <p:txBody>
          <a:bodyPr>
            <a:normAutofit/>
          </a:bodyPr>
          <a:lstStyle/>
          <a:p>
            <a:r>
              <a:rPr lang="en-US" dirty="0"/>
              <a:t>Septic Tank Manholes</a:t>
            </a:r>
          </a:p>
        </p:txBody>
      </p:sp>
      <p:sp>
        <p:nvSpPr>
          <p:cNvPr id="3" name="Content Placeholder 2">
            <a:extLst>
              <a:ext uri="{FF2B5EF4-FFF2-40B4-BE49-F238E27FC236}">
                <a16:creationId xmlns:a16="http://schemas.microsoft.com/office/drawing/2014/main" id="{63A72CE9-D278-8CDC-2CEB-9B3E4F61E81A}"/>
              </a:ext>
            </a:extLst>
          </p:cNvPr>
          <p:cNvSpPr>
            <a:spLocks noGrp="1"/>
          </p:cNvSpPr>
          <p:nvPr>
            <p:ph idx="1"/>
          </p:nvPr>
        </p:nvSpPr>
        <p:spPr/>
        <p:txBody>
          <a:bodyPr>
            <a:normAutofit fontScale="62500" lnSpcReduction="20000"/>
          </a:bodyPr>
          <a:lstStyle/>
          <a:p>
            <a:r>
              <a:rPr lang="en-US" b="1" dirty="0"/>
              <a:t>DEQ Memo, July 1, 2025</a:t>
            </a:r>
          </a:p>
          <a:p>
            <a:r>
              <a:rPr lang="en-US" b="1" dirty="0"/>
              <a:t>Purpose:</a:t>
            </a:r>
            <a:r>
              <a:rPr lang="en-US" dirty="0"/>
              <a:t> Clarifies that septic tank manholes must extend to </a:t>
            </a:r>
            <a:r>
              <a:rPr lang="en-US" b="1" dirty="0"/>
              <a:t>finish grade</a:t>
            </a:r>
            <a:r>
              <a:rPr lang="en-US" dirty="0"/>
              <a:t> (IDAPA 58.01.03.007.14).</a:t>
            </a:r>
          </a:p>
          <a:p>
            <a:r>
              <a:rPr lang="en-US" b="1" dirty="0"/>
              <a:t>Scope:</a:t>
            </a:r>
            <a:r>
              <a:rPr lang="en-US" dirty="0"/>
              <a:t> Applies to all tanks, compartments, and multiple tanks in series.</a:t>
            </a:r>
          </a:p>
          <a:p>
            <a:r>
              <a:rPr lang="en-US" b="1" dirty="0"/>
              <a:t>Manhole Requirements:</a:t>
            </a:r>
            <a:endParaRPr lang="en-US" dirty="0"/>
          </a:p>
          <a:p>
            <a:pPr lvl="1"/>
            <a:r>
              <a:rPr lang="en-US" dirty="0"/>
              <a:t>Minimum 20-inch dimension or equivalent removable cover.</a:t>
            </a:r>
          </a:p>
          <a:p>
            <a:pPr lvl="1"/>
            <a:r>
              <a:rPr lang="en-US" dirty="0"/>
              <a:t>Must provide access to each tank or compartment containing a </a:t>
            </a:r>
            <a:r>
              <a:rPr lang="en-US" b="1" dirty="0"/>
              <a:t>pump, effluent filter, or treatment component</a:t>
            </a:r>
            <a:r>
              <a:rPr lang="en-US" dirty="0"/>
              <a:t>.</a:t>
            </a:r>
          </a:p>
          <a:p>
            <a:pPr lvl="1"/>
            <a:r>
              <a:rPr lang="en-US" dirty="0"/>
              <a:t>Concrete or composite/FRP covers must have </a:t>
            </a:r>
            <a:r>
              <a:rPr lang="en-US" b="1" dirty="0"/>
              <a:t>corrosion-resistant strap or handle</a:t>
            </a:r>
            <a:r>
              <a:rPr lang="en-US" dirty="0"/>
              <a:t> for removal.</a:t>
            </a:r>
          </a:p>
          <a:p>
            <a:r>
              <a:rPr lang="en-US" b="1" dirty="0"/>
              <a:t>Risers:</a:t>
            </a:r>
            <a:endParaRPr lang="en-US" dirty="0"/>
          </a:p>
          <a:p>
            <a:pPr lvl="1"/>
            <a:r>
              <a:rPr lang="en-US" dirty="0"/>
              <a:t>If a riser extends a manhole to finished grade, no additional tank lid cover is needed.</a:t>
            </a:r>
          </a:p>
          <a:p>
            <a:pPr lvl="1"/>
            <a:r>
              <a:rPr lang="en-US" dirty="0"/>
              <a:t>Riser must have a </a:t>
            </a:r>
            <a:r>
              <a:rPr lang="en-US" b="1" dirty="0"/>
              <a:t>secured cover at finished grade</a:t>
            </a:r>
            <a:r>
              <a:rPr lang="en-US" dirty="0"/>
              <a:t> (locked or screwed).</a:t>
            </a:r>
          </a:p>
          <a:p>
            <a:pPr lvl="1"/>
            <a:r>
              <a:rPr lang="en-US" dirty="0"/>
              <a:t>Riser must be secured to the tank lid.</a:t>
            </a:r>
          </a:p>
          <a:p>
            <a:r>
              <a:rPr lang="en-US" b="1" dirty="0"/>
              <a:t>General Guidance:</a:t>
            </a:r>
            <a:r>
              <a:rPr lang="en-US" dirty="0"/>
              <a:t> Memo is </a:t>
            </a:r>
            <a:r>
              <a:rPr lang="en-US" b="1" dirty="0"/>
              <a:t>advisory</a:t>
            </a:r>
            <a:r>
              <a:rPr lang="en-US" dirty="0"/>
              <a:t>, does not override law, and DEQ may update policies anytime.</a:t>
            </a:r>
          </a:p>
          <a:p>
            <a:endParaRPr lang="en-US" dirty="0"/>
          </a:p>
        </p:txBody>
      </p:sp>
      <p:sp>
        <p:nvSpPr>
          <p:cNvPr id="4" name="Slide Number Placeholder 3">
            <a:extLst>
              <a:ext uri="{FF2B5EF4-FFF2-40B4-BE49-F238E27FC236}">
                <a16:creationId xmlns:a16="http://schemas.microsoft.com/office/drawing/2014/main" id="{640209E3-7B07-8BCB-58F0-FC9DB2B0225D}"/>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39</a:t>
            </a:fld>
            <a:endParaRPr lang="en-US" dirty="0"/>
          </a:p>
        </p:txBody>
      </p:sp>
    </p:spTree>
    <p:extLst>
      <p:ext uri="{BB962C8B-B14F-4D97-AF65-F5344CB8AC3E}">
        <p14:creationId xmlns:p14="http://schemas.microsoft.com/office/powerpoint/2010/main" val="202569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D9478-F9AA-5152-1DDE-3A7C9CD6C21E}"/>
              </a:ext>
            </a:extLst>
          </p:cNvPr>
          <p:cNvSpPr>
            <a:spLocks noGrp="1"/>
          </p:cNvSpPr>
          <p:nvPr>
            <p:ph type="ctrTitle"/>
          </p:nvPr>
        </p:nvSpPr>
        <p:spPr/>
        <p:txBody>
          <a:bodyPr/>
          <a:lstStyle/>
          <a:p>
            <a:r>
              <a:rPr lang="en-US" dirty="0"/>
              <a:t>Online Installer Exam</a:t>
            </a:r>
          </a:p>
        </p:txBody>
      </p:sp>
      <p:sp>
        <p:nvSpPr>
          <p:cNvPr id="3" name="Slide Number Placeholder 2">
            <a:extLst>
              <a:ext uri="{FF2B5EF4-FFF2-40B4-BE49-F238E27FC236}">
                <a16:creationId xmlns:a16="http://schemas.microsoft.com/office/drawing/2014/main" id="{12C2E704-31B7-D64E-1982-9E1FCC26C255}"/>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4</a:t>
            </a:fld>
            <a:endParaRPr lang="en-US" dirty="0"/>
          </a:p>
        </p:txBody>
      </p:sp>
    </p:spTree>
    <p:extLst>
      <p:ext uri="{BB962C8B-B14F-4D97-AF65-F5344CB8AC3E}">
        <p14:creationId xmlns:p14="http://schemas.microsoft.com/office/powerpoint/2010/main" val="3797820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816C-A7BB-92B2-8661-A680E4A986EE}"/>
              </a:ext>
            </a:extLst>
          </p:cNvPr>
          <p:cNvSpPr>
            <a:spLocks noGrp="1"/>
          </p:cNvSpPr>
          <p:nvPr>
            <p:ph type="title"/>
          </p:nvPr>
        </p:nvSpPr>
        <p:spPr/>
        <p:txBody>
          <a:bodyPr/>
          <a:lstStyle/>
          <a:p>
            <a:r>
              <a:rPr lang="en-US" dirty="0"/>
              <a:t>RV Park Memo – May 24, 2023</a:t>
            </a:r>
          </a:p>
        </p:txBody>
      </p:sp>
      <p:sp>
        <p:nvSpPr>
          <p:cNvPr id="3" name="Content Placeholder 2">
            <a:extLst>
              <a:ext uri="{FF2B5EF4-FFF2-40B4-BE49-F238E27FC236}">
                <a16:creationId xmlns:a16="http://schemas.microsoft.com/office/drawing/2014/main" id="{FD1AD1EA-F74F-FFF2-CEDD-3F11D23555DD}"/>
              </a:ext>
            </a:extLst>
          </p:cNvPr>
          <p:cNvSpPr>
            <a:spLocks noGrp="1"/>
          </p:cNvSpPr>
          <p:nvPr>
            <p:ph idx="1"/>
          </p:nvPr>
        </p:nvSpPr>
        <p:spPr/>
        <p:txBody>
          <a:bodyPr/>
          <a:lstStyle/>
          <a:p>
            <a:r>
              <a:rPr lang="en-US" dirty="0"/>
              <a:t>Applies to RV parks / travel trailer parks and campgrounds with RV hookups</a:t>
            </a:r>
          </a:p>
          <a:p>
            <a:r>
              <a:rPr lang="en-US" dirty="0"/>
              <a:t>Addresses how RV wastewater must be collected, managed, and disposed</a:t>
            </a:r>
          </a:p>
          <a:p>
            <a:r>
              <a:rPr lang="en-US" dirty="0"/>
              <a:t>If you are contacted by someone wanting to design/install a subsurface system or dump station at an RV park, read this memo and TGM section 4.20</a:t>
            </a:r>
          </a:p>
          <a:p>
            <a:endParaRPr lang="en-US" dirty="0"/>
          </a:p>
        </p:txBody>
      </p:sp>
      <p:sp>
        <p:nvSpPr>
          <p:cNvPr id="4" name="Slide Number Placeholder 3">
            <a:extLst>
              <a:ext uri="{FF2B5EF4-FFF2-40B4-BE49-F238E27FC236}">
                <a16:creationId xmlns:a16="http://schemas.microsoft.com/office/drawing/2014/main" id="{5234B612-F8E9-AAFA-BAA0-E63EC1C24AD3}"/>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40</a:t>
            </a:fld>
            <a:endParaRPr lang="en-US" dirty="0"/>
          </a:p>
        </p:txBody>
      </p:sp>
    </p:spTree>
    <p:extLst>
      <p:ext uri="{BB962C8B-B14F-4D97-AF65-F5344CB8AC3E}">
        <p14:creationId xmlns:p14="http://schemas.microsoft.com/office/powerpoint/2010/main" val="4257283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3CB59-8C61-F479-D847-2ED889E0EDAC}"/>
              </a:ext>
            </a:extLst>
          </p:cNvPr>
          <p:cNvSpPr>
            <a:spLocks noGrp="1"/>
          </p:cNvSpPr>
          <p:nvPr>
            <p:ph type="title"/>
          </p:nvPr>
        </p:nvSpPr>
        <p:spPr/>
        <p:txBody>
          <a:bodyPr>
            <a:normAutofit fontScale="90000"/>
          </a:bodyPr>
          <a:lstStyle/>
          <a:p>
            <a:r>
              <a:rPr lang="en-US" dirty="0"/>
              <a:t>10% Setback Reduction for </a:t>
            </a:r>
            <a:r>
              <a:rPr lang="en-US" u="sng" dirty="0"/>
              <a:t>Replacement</a:t>
            </a:r>
            <a:r>
              <a:rPr lang="en-US" dirty="0"/>
              <a:t> Systems</a:t>
            </a:r>
          </a:p>
        </p:txBody>
      </p:sp>
      <p:sp>
        <p:nvSpPr>
          <p:cNvPr id="3" name="Content Placeholder 2">
            <a:extLst>
              <a:ext uri="{FF2B5EF4-FFF2-40B4-BE49-F238E27FC236}">
                <a16:creationId xmlns:a16="http://schemas.microsoft.com/office/drawing/2014/main" id="{C240EED7-970B-74B3-ACFE-5E217E82DB69}"/>
              </a:ext>
            </a:extLst>
          </p:cNvPr>
          <p:cNvSpPr>
            <a:spLocks noGrp="1"/>
          </p:cNvSpPr>
          <p:nvPr>
            <p:ph idx="1"/>
          </p:nvPr>
        </p:nvSpPr>
        <p:spPr/>
        <p:txBody>
          <a:bodyPr>
            <a:normAutofit/>
          </a:bodyPr>
          <a:lstStyle/>
          <a:p>
            <a:r>
              <a:rPr lang="en-US" dirty="0"/>
              <a:t>Only for </a:t>
            </a:r>
            <a:r>
              <a:rPr lang="en-US" b="1" dirty="0"/>
              <a:t>replacement</a:t>
            </a:r>
            <a:r>
              <a:rPr lang="en-US" dirty="0"/>
              <a:t> systems, not new installations.</a:t>
            </a:r>
          </a:p>
          <a:p>
            <a:r>
              <a:rPr lang="en-US" dirty="0"/>
              <a:t>Allowance: Up to 10% reduction in drainfield-to-well setback (e.g., 100 ft to 90 ft).</a:t>
            </a:r>
          </a:p>
          <a:p>
            <a:r>
              <a:rPr lang="en-US" dirty="0"/>
              <a:t>Allowed under IDAPA 58.01.03.010.01 Variances - technical allowance.</a:t>
            </a:r>
          </a:p>
          <a:p>
            <a:r>
              <a:rPr lang="en-US" dirty="0"/>
              <a:t>Should be used only when a replacement system cannot meet standard setbacks.</a:t>
            </a:r>
          </a:p>
          <a:p>
            <a:r>
              <a:rPr lang="en-US" dirty="0"/>
              <a:t>Benefit: Provides flexibility for challenging lots.</a:t>
            </a:r>
          </a:p>
        </p:txBody>
      </p:sp>
      <p:sp>
        <p:nvSpPr>
          <p:cNvPr id="4" name="Slide Number Placeholder 3">
            <a:extLst>
              <a:ext uri="{FF2B5EF4-FFF2-40B4-BE49-F238E27FC236}">
                <a16:creationId xmlns:a16="http://schemas.microsoft.com/office/drawing/2014/main" id="{4F0AD4E1-4EC0-AE1F-9753-1BDA78A01080}"/>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41</a:t>
            </a:fld>
            <a:endParaRPr lang="en-US" dirty="0"/>
          </a:p>
        </p:txBody>
      </p:sp>
    </p:spTree>
    <p:extLst>
      <p:ext uri="{BB962C8B-B14F-4D97-AF65-F5344CB8AC3E}">
        <p14:creationId xmlns:p14="http://schemas.microsoft.com/office/powerpoint/2010/main" val="92024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DE19-6B76-993E-A867-91EFFC79C330}"/>
              </a:ext>
            </a:extLst>
          </p:cNvPr>
          <p:cNvSpPr>
            <a:spLocks noGrp="1"/>
          </p:cNvSpPr>
          <p:nvPr>
            <p:ph type="title"/>
          </p:nvPr>
        </p:nvSpPr>
        <p:spPr/>
        <p:txBody>
          <a:bodyPr>
            <a:normAutofit fontScale="90000"/>
          </a:bodyPr>
          <a:lstStyle/>
          <a:p>
            <a:r>
              <a:rPr lang="en-US" dirty="0"/>
              <a:t>Aligning Installation Requirements With NSF Standard 40</a:t>
            </a:r>
          </a:p>
        </p:txBody>
      </p:sp>
      <p:sp>
        <p:nvSpPr>
          <p:cNvPr id="3" name="Content Placeholder 2">
            <a:extLst>
              <a:ext uri="{FF2B5EF4-FFF2-40B4-BE49-F238E27FC236}">
                <a16:creationId xmlns:a16="http://schemas.microsoft.com/office/drawing/2014/main" id="{23D89083-9DA1-76A1-F3DC-86B34CA75281}"/>
              </a:ext>
            </a:extLst>
          </p:cNvPr>
          <p:cNvSpPr>
            <a:spLocks noGrp="1"/>
          </p:cNvSpPr>
          <p:nvPr>
            <p:ph idx="1"/>
          </p:nvPr>
        </p:nvSpPr>
        <p:spPr/>
        <p:txBody>
          <a:bodyPr/>
          <a:lstStyle/>
          <a:p>
            <a:pPr lvl="0"/>
            <a:r>
              <a:rPr lang="en-US" dirty="0"/>
              <a:t>Updated installation manuals, </a:t>
            </a:r>
          </a:p>
          <a:p>
            <a:r>
              <a:rPr lang="en-US" dirty="0"/>
              <a:t>Reducing required sand bedding from 12 inches to 6 inches, (consistent with NSF Standard 40 testing requirements)</a:t>
            </a:r>
          </a:p>
          <a:p>
            <a:r>
              <a:rPr lang="en-US" dirty="0"/>
              <a:t>Reducing use of costly C-33 sand (~$50/yard)</a:t>
            </a:r>
          </a:p>
          <a:p>
            <a:endParaRPr lang="en-US" dirty="0"/>
          </a:p>
        </p:txBody>
      </p:sp>
      <p:sp>
        <p:nvSpPr>
          <p:cNvPr id="4" name="Slide Number Placeholder 3">
            <a:extLst>
              <a:ext uri="{FF2B5EF4-FFF2-40B4-BE49-F238E27FC236}">
                <a16:creationId xmlns:a16="http://schemas.microsoft.com/office/drawing/2014/main" id="{B36C44DC-B23E-034E-37F0-BAAC6ACCF268}"/>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42</a:t>
            </a:fld>
            <a:endParaRPr lang="en-US" dirty="0"/>
          </a:p>
        </p:txBody>
      </p:sp>
    </p:spTree>
    <p:extLst>
      <p:ext uri="{BB962C8B-B14F-4D97-AF65-F5344CB8AC3E}">
        <p14:creationId xmlns:p14="http://schemas.microsoft.com/office/powerpoint/2010/main" val="979872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6125A-46AF-420B-EED1-7AD94364E8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20866-E8B2-2363-CBA4-B21862415940}"/>
              </a:ext>
            </a:extLst>
          </p:cNvPr>
          <p:cNvSpPr>
            <a:spLocks noGrp="1"/>
          </p:cNvSpPr>
          <p:nvPr>
            <p:ph type="ctrTitle"/>
          </p:nvPr>
        </p:nvSpPr>
        <p:spPr/>
        <p:txBody>
          <a:bodyPr/>
          <a:lstStyle/>
          <a:p>
            <a:r>
              <a:rPr lang="en-US" dirty="0"/>
              <a:t>Tank Approvals and Modifications</a:t>
            </a:r>
          </a:p>
        </p:txBody>
      </p:sp>
      <p:sp>
        <p:nvSpPr>
          <p:cNvPr id="3" name="Slide Number Placeholder 2">
            <a:extLst>
              <a:ext uri="{FF2B5EF4-FFF2-40B4-BE49-F238E27FC236}">
                <a16:creationId xmlns:a16="http://schemas.microsoft.com/office/drawing/2014/main" id="{DAC36306-4362-A4A5-B2F7-070B418A17E9}"/>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43</a:t>
            </a:fld>
            <a:endParaRPr lang="en-US" dirty="0"/>
          </a:p>
        </p:txBody>
      </p:sp>
    </p:spTree>
    <p:extLst>
      <p:ext uri="{BB962C8B-B14F-4D97-AF65-F5344CB8AC3E}">
        <p14:creationId xmlns:p14="http://schemas.microsoft.com/office/powerpoint/2010/main" val="2801444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7960D-3606-6202-245E-D4ED9D297B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B78CD1-F3AB-7809-B1B3-04EC55332CB6}"/>
              </a:ext>
            </a:extLst>
          </p:cNvPr>
          <p:cNvSpPr>
            <a:spLocks noGrp="1"/>
          </p:cNvSpPr>
          <p:nvPr>
            <p:ph type="title"/>
          </p:nvPr>
        </p:nvSpPr>
        <p:spPr>
          <a:xfrm>
            <a:off x="457200" y="206375"/>
            <a:ext cx="8229600" cy="857250"/>
          </a:xfrm>
        </p:spPr>
        <p:txBody>
          <a:bodyPr anchor="ctr">
            <a:normAutofit/>
          </a:bodyPr>
          <a:lstStyle/>
          <a:p>
            <a:r>
              <a:rPr lang="en-US" dirty="0"/>
              <a:t>Tank Approvals &amp; Modifications</a:t>
            </a:r>
          </a:p>
        </p:txBody>
      </p:sp>
      <p:sp>
        <p:nvSpPr>
          <p:cNvPr id="3" name="Content Placeholder 2">
            <a:extLst>
              <a:ext uri="{FF2B5EF4-FFF2-40B4-BE49-F238E27FC236}">
                <a16:creationId xmlns:a16="http://schemas.microsoft.com/office/drawing/2014/main" id="{AB420B6E-C47C-EDC3-F4D5-38515BA789EC}"/>
              </a:ext>
            </a:extLst>
          </p:cNvPr>
          <p:cNvSpPr>
            <a:spLocks noGrp="1"/>
          </p:cNvSpPr>
          <p:nvPr>
            <p:ph sz="half" idx="1"/>
          </p:nvPr>
        </p:nvSpPr>
        <p:spPr>
          <a:xfrm>
            <a:off x="457200" y="1200150"/>
            <a:ext cx="4038600" cy="3394075"/>
          </a:xfrm>
        </p:spPr>
        <p:txBody>
          <a:bodyPr>
            <a:normAutofit/>
          </a:bodyPr>
          <a:lstStyle/>
          <a:p>
            <a:pPr>
              <a:lnSpc>
                <a:spcPct val="90000"/>
              </a:lnSpc>
            </a:pPr>
            <a:r>
              <a:rPr lang="en-US" sz="3200" dirty="0"/>
              <a:t>Always ensure a tank is approved in TGM Section 5.2 before purchasing a tank</a:t>
            </a:r>
          </a:p>
          <a:p>
            <a:pPr>
              <a:lnSpc>
                <a:spcPct val="90000"/>
              </a:lnSpc>
            </a:pPr>
            <a:r>
              <a:rPr lang="en-US" sz="3200" dirty="0"/>
              <a:t>Do not modify a tank in the field</a:t>
            </a:r>
          </a:p>
          <a:p>
            <a:pPr>
              <a:lnSpc>
                <a:spcPct val="90000"/>
              </a:lnSpc>
            </a:pPr>
            <a:endParaRPr lang="en-US" dirty="0"/>
          </a:p>
        </p:txBody>
      </p:sp>
      <p:pic>
        <p:nvPicPr>
          <p:cNvPr id="5" name="Picture 2" descr="Septic tank - Wikipedia">
            <a:extLst>
              <a:ext uri="{FF2B5EF4-FFF2-40B4-BE49-F238E27FC236}">
                <a16:creationId xmlns:a16="http://schemas.microsoft.com/office/drawing/2014/main" id="{FB3403FF-CE59-681D-15E8-47A0FF0F53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4722" y="1200150"/>
            <a:ext cx="2545556" cy="3394075"/>
          </a:xfrm>
          <a:prstGeom prst="rect">
            <a:avLst/>
          </a:prstGeom>
          <a:solidFill>
            <a:srgbClr val="FFFFFF"/>
          </a:solidFill>
        </p:spPr>
      </p:pic>
      <p:sp>
        <p:nvSpPr>
          <p:cNvPr id="4" name="Slide Number Placeholder 3">
            <a:extLst>
              <a:ext uri="{FF2B5EF4-FFF2-40B4-BE49-F238E27FC236}">
                <a16:creationId xmlns:a16="http://schemas.microsoft.com/office/drawing/2014/main" id="{61F625B3-5405-13CF-BB9B-9F0EC304DD5B}"/>
              </a:ext>
            </a:extLst>
          </p:cNvPr>
          <p:cNvSpPr>
            <a:spLocks noGrp="1"/>
          </p:cNvSpPr>
          <p:nvPr>
            <p:ph type="sldNum" sz="quarter" idx="4"/>
          </p:nvPr>
        </p:nvSpPr>
        <p:spPr>
          <a:xfrm>
            <a:off x="4800600" y="4767263"/>
            <a:ext cx="3886200" cy="274637"/>
          </a:xfrm>
        </p:spPr>
        <p:txBody>
          <a:bodyPr anchor="ctr">
            <a:normAutofit/>
          </a:bodyPr>
          <a:lstStyle/>
          <a:p>
            <a:pPr>
              <a:spcAft>
                <a:spcPts val="600"/>
              </a:spcAft>
            </a:pPr>
            <a:r>
              <a:rPr lang="en-US"/>
              <a:t>Idaho Department of Environmental Quality | </a:t>
            </a:r>
            <a:fld id="{1371AC77-66D7-4949-88D0-4777639AA182}" type="slidenum">
              <a:rPr lang="en-US" smtClean="0"/>
              <a:pPr>
                <a:spcAft>
                  <a:spcPts val="600"/>
                </a:spcAft>
              </a:pPr>
              <a:t>44</a:t>
            </a:fld>
            <a:endParaRPr lang="en-US"/>
          </a:p>
        </p:txBody>
      </p:sp>
    </p:spTree>
    <p:extLst>
      <p:ext uri="{BB962C8B-B14F-4D97-AF65-F5344CB8AC3E}">
        <p14:creationId xmlns:p14="http://schemas.microsoft.com/office/powerpoint/2010/main" val="2041507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3E2B01-6011-D207-E8B5-8A597FFB13B6}"/>
              </a:ext>
            </a:extLst>
          </p:cNvPr>
          <p:cNvSpPr>
            <a:spLocks noGrp="1"/>
          </p:cNvSpPr>
          <p:nvPr>
            <p:ph type="title"/>
          </p:nvPr>
        </p:nvSpPr>
        <p:spPr>
          <a:xfrm>
            <a:off x="457200" y="206375"/>
            <a:ext cx="8229600" cy="857250"/>
          </a:xfrm>
        </p:spPr>
        <p:txBody>
          <a:bodyPr/>
          <a:lstStyle/>
          <a:p>
            <a:r>
              <a:rPr lang="en-US" dirty="0"/>
              <a:t>Tank Approvals &amp; Modifications</a:t>
            </a:r>
          </a:p>
        </p:txBody>
      </p:sp>
      <p:sp>
        <p:nvSpPr>
          <p:cNvPr id="12" name="Content Placeholder 2">
            <a:extLst>
              <a:ext uri="{FF2B5EF4-FFF2-40B4-BE49-F238E27FC236}">
                <a16:creationId xmlns:a16="http://schemas.microsoft.com/office/drawing/2014/main" id="{E817CD8E-E2A9-C775-6DBF-B5CC8F461CB7}"/>
              </a:ext>
            </a:extLst>
          </p:cNvPr>
          <p:cNvSpPr>
            <a:spLocks noGrp="1"/>
          </p:cNvSpPr>
          <p:nvPr>
            <p:ph idx="1"/>
          </p:nvPr>
        </p:nvSpPr>
        <p:spPr>
          <a:xfrm>
            <a:off x="457200" y="1200150"/>
            <a:ext cx="8229600" cy="3394075"/>
          </a:xfrm>
        </p:spPr>
        <p:txBody>
          <a:bodyPr/>
          <a:lstStyle/>
          <a:p>
            <a:r>
              <a:rPr lang="en-US" dirty="0"/>
              <a:t>If you are unsure if a tank is approved or not, double check with DEQ or the Health District.</a:t>
            </a:r>
          </a:p>
          <a:p>
            <a:r>
              <a:rPr lang="en-US" dirty="0"/>
              <a:t>Just because a store in Idaho is selling a tank doesn’t mean it’s approved. </a:t>
            </a:r>
          </a:p>
        </p:txBody>
      </p:sp>
      <p:sp>
        <p:nvSpPr>
          <p:cNvPr id="5" name="Slide Number Placeholder 4">
            <a:extLst>
              <a:ext uri="{FF2B5EF4-FFF2-40B4-BE49-F238E27FC236}">
                <a16:creationId xmlns:a16="http://schemas.microsoft.com/office/drawing/2014/main" id="{0C1C2862-B4F0-DCAF-6204-D9C90561EE34}"/>
              </a:ext>
            </a:extLst>
          </p:cNvPr>
          <p:cNvSpPr>
            <a:spLocks noGrp="1"/>
          </p:cNvSpPr>
          <p:nvPr>
            <p:ph type="sldNum" sz="quarter" idx="4"/>
          </p:nvPr>
        </p:nvSpPr>
        <p:spPr>
          <a:xfrm>
            <a:off x="4800600" y="4767263"/>
            <a:ext cx="3886200" cy="274637"/>
          </a:xfrm>
        </p:spPr>
        <p:txBody>
          <a:bodyPr anchor="ctr">
            <a:normAutofit/>
          </a:bodyPr>
          <a:lstStyle/>
          <a:p>
            <a:pPr>
              <a:spcAft>
                <a:spcPts val="600"/>
              </a:spcAft>
            </a:pPr>
            <a:r>
              <a:rPr lang="en-US"/>
              <a:t>Idaho Department of Environmental Quality | </a:t>
            </a:r>
            <a:fld id="{1371AC77-66D7-4949-88D0-4777639AA182}" type="slidenum">
              <a:rPr lang="en-US" smtClean="0"/>
              <a:pPr>
                <a:spcAft>
                  <a:spcPts val="600"/>
                </a:spcAft>
              </a:pPr>
              <a:t>45</a:t>
            </a:fld>
            <a:endParaRPr lang="en-US"/>
          </a:p>
        </p:txBody>
      </p:sp>
    </p:spTree>
    <p:extLst>
      <p:ext uri="{BB962C8B-B14F-4D97-AF65-F5344CB8AC3E}">
        <p14:creationId xmlns:p14="http://schemas.microsoft.com/office/powerpoint/2010/main" val="2648902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70565-24C2-E679-CB12-CBE78CF451D0}"/>
              </a:ext>
            </a:extLst>
          </p:cNvPr>
          <p:cNvSpPr>
            <a:spLocks noGrp="1"/>
          </p:cNvSpPr>
          <p:nvPr>
            <p:ph type="title"/>
          </p:nvPr>
        </p:nvSpPr>
        <p:spPr/>
        <p:txBody>
          <a:bodyPr/>
          <a:lstStyle/>
          <a:p>
            <a:r>
              <a:rPr lang="en-US" dirty="0"/>
              <a:t>Tank Approvals &amp; Modifications</a:t>
            </a:r>
          </a:p>
        </p:txBody>
      </p:sp>
      <p:sp>
        <p:nvSpPr>
          <p:cNvPr id="3" name="Content Placeholder 2">
            <a:extLst>
              <a:ext uri="{FF2B5EF4-FFF2-40B4-BE49-F238E27FC236}">
                <a16:creationId xmlns:a16="http://schemas.microsoft.com/office/drawing/2014/main" id="{D3DC2703-F786-4F49-EC75-EBEA3149F140}"/>
              </a:ext>
            </a:extLst>
          </p:cNvPr>
          <p:cNvSpPr>
            <a:spLocks noGrp="1"/>
          </p:cNvSpPr>
          <p:nvPr>
            <p:ph idx="1"/>
          </p:nvPr>
        </p:nvSpPr>
        <p:spPr/>
        <p:txBody>
          <a:bodyPr/>
          <a:lstStyle/>
          <a:p>
            <a:pPr marL="0" indent="0">
              <a:buNone/>
            </a:pPr>
            <a:r>
              <a:rPr lang="en-US" dirty="0"/>
              <a:t>Some examples of field modifications that we don’t allow:</a:t>
            </a:r>
          </a:p>
          <a:p>
            <a:pPr lvl="1"/>
            <a:r>
              <a:rPr lang="en-US" dirty="0"/>
              <a:t>Drilling new inlet/outlet holes</a:t>
            </a:r>
          </a:p>
          <a:p>
            <a:pPr lvl="1"/>
            <a:r>
              <a:rPr lang="en-US" dirty="0"/>
              <a:t>Using a different lid</a:t>
            </a:r>
          </a:p>
          <a:p>
            <a:pPr lvl="1"/>
            <a:r>
              <a:rPr lang="en-US" dirty="0"/>
              <a:t>Turning a single-compartment tank into a two-compartment tank</a:t>
            </a:r>
          </a:p>
          <a:p>
            <a:pPr lvl="1"/>
            <a:r>
              <a:rPr lang="en-US" dirty="0"/>
              <a:t>Sealing a crack to get it to pass a leak test</a:t>
            </a:r>
          </a:p>
        </p:txBody>
      </p:sp>
      <p:sp>
        <p:nvSpPr>
          <p:cNvPr id="4" name="Slide Number Placeholder 3">
            <a:extLst>
              <a:ext uri="{FF2B5EF4-FFF2-40B4-BE49-F238E27FC236}">
                <a16:creationId xmlns:a16="http://schemas.microsoft.com/office/drawing/2014/main" id="{CD4FF7DC-FE1D-EC0E-B878-3728582AF286}"/>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46</a:t>
            </a:fld>
            <a:endParaRPr lang="en-US" dirty="0"/>
          </a:p>
        </p:txBody>
      </p:sp>
    </p:spTree>
    <p:extLst>
      <p:ext uri="{BB962C8B-B14F-4D97-AF65-F5344CB8AC3E}">
        <p14:creationId xmlns:p14="http://schemas.microsoft.com/office/powerpoint/2010/main" val="3143651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FDE1-652E-18C9-B946-99E683E5438D}"/>
              </a:ext>
            </a:extLst>
          </p:cNvPr>
          <p:cNvSpPr>
            <a:spLocks noGrp="1"/>
          </p:cNvSpPr>
          <p:nvPr>
            <p:ph type="title"/>
          </p:nvPr>
        </p:nvSpPr>
        <p:spPr/>
        <p:txBody>
          <a:bodyPr/>
          <a:lstStyle/>
          <a:p>
            <a:r>
              <a:rPr lang="en-US" dirty="0"/>
              <a:t>Tank Approvals &amp; Modifications</a:t>
            </a:r>
          </a:p>
        </p:txBody>
      </p:sp>
      <p:sp>
        <p:nvSpPr>
          <p:cNvPr id="3" name="Content Placeholder 2">
            <a:extLst>
              <a:ext uri="{FF2B5EF4-FFF2-40B4-BE49-F238E27FC236}">
                <a16:creationId xmlns:a16="http://schemas.microsoft.com/office/drawing/2014/main" id="{12D44DF2-03B3-12CD-7C6D-C9C9921A0F9A}"/>
              </a:ext>
            </a:extLst>
          </p:cNvPr>
          <p:cNvSpPr>
            <a:spLocks noGrp="1"/>
          </p:cNvSpPr>
          <p:nvPr>
            <p:ph idx="1"/>
          </p:nvPr>
        </p:nvSpPr>
        <p:spPr/>
        <p:txBody>
          <a:bodyPr/>
          <a:lstStyle/>
          <a:p>
            <a:pPr marL="0" indent="0">
              <a:buNone/>
            </a:pPr>
            <a:r>
              <a:rPr lang="en-US" dirty="0"/>
              <a:t>If a modified or custom tank is needed for a project, the manufacturer must get written approval from DEQ before it can be installed.</a:t>
            </a:r>
          </a:p>
          <a:p>
            <a:pPr lvl="1"/>
            <a:r>
              <a:rPr lang="en-US" dirty="0"/>
              <a:t>This requires new design drawings, structural calculations, P.E. sign-off, and </a:t>
            </a:r>
            <a:r>
              <a:rPr lang="en-US" b="1" i="1" dirty="0"/>
              <a:t>time</a:t>
            </a:r>
            <a:r>
              <a:rPr lang="en-US" dirty="0"/>
              <a:t>.</a:t>
            </a:r>
          </a:p>
          <a:p>
            <a:pPr lvl="1"/>
            <a:r>
              <a:rPr lang="en-US" dirty="0"/>
              <a:t>Installers should not put a custom or modified tank in the ground and then seek approval. They will most likely have to pull it out.</a:t>
            </a:r>
          </a:p>
        </p:txBody>
      </p:sp>
      <p:sp>
        <p:nvSpPr>
          <p:cNvPr id="4" name="Slide Number Placeholder 3">
            <a:extLst>
              <a:ext uri="{FF2B5EF4-FFF2-40B4-BE49-F238E27FC236}">
                <a16:creationId xmlns:a16="http://schemas.microsoft.com/office/drawing/2014/main" id="{FE336290-9D1A-2CC0-989A-BA8EE8D41BEE}"/>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47</a:t>
            </a:fld>
            <a:endParaRPr lang="en-US" dirty="0"/>
          </a:p>
        </p:txBody>
      </p:sp>
    </p:spTree>
    <p:extLst>
      <p:ext uri="{BB962C8B-B14F-4D97-AF65-F5344CB8AC3E}">
        <p14:creationId xmlns:p14="http://schemas.microsoft.com/office/powerpoint/2010/main" val="2084061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90750"/>
            <a:ext cx="7848600" cy="1025525"/>
          </a:xfrm>
        </p:spPr>
        <p:txBody>
          <a:bodyPr>
            <a:normAutofit fontScale="90000"/>
          </a:bodyPr>
          <a:lstStyle/>
          <a:p>
            <a:r>
              <a:rPr lang="en-US" dirty="0"/>
              <a:t>By the Numbers: Idaho Septic Permits in 2025</a:t>
            </a:r>
          </a:p>
        </p:txBody>
      </p:sp>
      <p:sp>
        <p:nvSpPr>
          <p:cNvPr id="3" name="Slide Number Placeholder 2"/>
          <p:cNvSpPr>
            <a:spLocks noGrp="1"/>
          </p:cNvSpPr>
          <p:nvPr>
            <p:ph type="sldNum" sz="quarter" idx="4"/>
          </p:nvPr>
        </p:nvSpPr>
        <p:spPr/>
        <p:txBody>
          <a:bodyPr/>
          <a:lstStyle/>
          <a:p>
            <a:r>
              <a:rPr lang="en-US"/>
              <a:t>Idaho Department of Environmental Quality | </a:t>
            </a:r>
            <a:fld id="{1371AC77-66D7-4949-88D0-4777639AA182}" type="slidenum">
              <a:rPr lang="en-US" smtClean="0"/>
              <a:pPr/>
              <a:t>48</a:t>
            </a:fld>
            <a:endParaRPr lang="en-US" dirty="0"/>
          </a:p>
        </p:txBody>
      </p:sp>
    </p:spTree>
    <p:extLst>
      <p:ext uri="{BB962C8B-B14F-4D97-AF65-F5344CB8AC3E}">
        <p14:creationId xmlns:p14="http://schemas.microsoft.com/office/powerpoint/2010/main" val="3240912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21F348A-D263-A300-E93C-6E3CADF63C4A}"/>
              </a:ext>
            </a:extLst>
          </p:cNvPr>
          <p:cNvSpPr>
            <a:spLocks noGrp="1"/>
          </p:cNvSpPr>
          <p:nvPr>
            <p:ph type="title"/>
          </p:nvPr>
        </p:nvSpPr>
        <p:spPr>
          <a:xfrm>
            <a:off x="457200" y="206375"/>
            <a:ext cx="8229600" cy="857250"/>
          </a:xfrm>
        </p:spPr>
        <p:txBody>
          <a:bodyPr>
            <a:normAutofit/>
          </a:bodyPr>
          <a:lstStyle/>
          <a:p>
            <a:r>
              <a:rPr lang="en-US" dirty="0"/>
              <a:t>4,925 permits issued, ⬆️7%</a:t>
            </a:r>
          </a:p>
        </p:txBody>
      </p:sp>
      <p:sp>
        <p:nvSpPr>
          <p:cNvPr id="4" name="Slide Number Placeholder 3">
            <a:extLst>
              <a:ext uri="{FF2B5EF4-FFF2-40B4-BE49-F238E27FC236}">
                <a16:creationId xmlns:a16="http://schemas.microsoft.com/office/drawing/2014/main" id="{5143CFA8-D73B-CDBD-4E7A-EF3A758927EE}"/>
              </a:ext>
            </a:extLst>
          </p:cNvPr>
          <p:cNvSpPr>
            <a:spLocks noGrp="1"/>
          </p:cNvSpPr>
          <p:nvPr>
            <p:ph type="sldNum" sz="quarter" idx="4"/>
          </p:nvPr>
        </p:nvSpPr>
        <p:spPr>
          <a:xfrm>
            <a:off x="4800600" y="4767263"/>
            <a:ext cx="3886200" cy="274637"/>
          </a:xfrm>
        </p:spPr>
        <p:txBody>
          <a:bodyPr anchor="ctr">
            <a:normAutofit/>
          </a:bodyPr>
          <a:lstStyle/>
          <a:p>
            <a:pPr>
              <a:spcAft>
                <a:spcPts val="600"/>
              </a:spcAft>
            </a:pPr>
            <a:r>
              <a:rPr lang="en-US"/>
              <a:t>Idaho Department of Environmental Quality | </a:t>
            </a:r>
            <a:fld id="{1371AC77-66D7-4949-88D0-4777639AA182}" type="slidenum">
              <a:rPr lang="en-US" smtClean="0"/>
              <a:pPr>
                <a:spcAft>
                  <a:spcPts val="600"/>
                </a:spcAft>
              </a:pPr>
              <a:t>49</a:t>
            </a:fld>
            <a:endParaRPr lang="en-US"/>
          </a:p>
        </p:txBody>
      </p:sp>
      <p:pic>
        <p:nvPicPr>
          <p:cNvPr id="6" name="Picture 5">
            <a:extLst>
              <a:ext uri="{FF2B5EF4-FFF2-40B4-BE49-F238E27FC236}">
                <a16:creationId xmlns:a16="http://schemas.microsoft.com/office/drawing/2014/main" id="{E9971F1B-2C3A-FED9-67C9-818AAB1FD7FB}"/>
              </a:ext>
            </a:extLst>
          </p:cNvPr>
          <p:cNvPicPr>
            <a:picLocks noChangeAspect="1"/>
          </p:cNvPicPr>
          <p:nvPr/>
        </p:nvPicPr>
        <p:blipFill>
          <a:blip r:embed="rId3"/>
          <a:stretch>
            <a:fillRect/>
          </a:stretch>
        </p:blipFill>
        <p:spPr>
          <a:xfrm>
            <a:off x="822772" y="1063625"/>
            <a:ext cx="7041258" cy="3978275"/>
          </a:xfrm>
          <a:prstGeom prst="rect">
            <a:avLst/>
          </a:prstGeom>
        </p:spPr>
      </p:pic>
    </p:spTree>
    <p:extLst>
      <p:ext uri="{BB962C8B-B14F-4D97-AF65-F5344CB8AC3E}">
        <p14:creationId xmlns:p14="http://schemas.microsoft.com/office/powerpoint/2010/main" val="402774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Installer Exam</a:t>
            </a:r>
          </a:p>
        </p:txBody>
      </p:sp>
      <p:sp>
        <p:nvSpPr>
          <p:cNvPr id="3" name="Content Placeholder 2"/>
          <p:cNvSpPr>
            <a:spLocks noGrp="1"/>
          </p:cNvSpPr>
          <p:nvPr>
            <p:ph idx="1"/>
          </p:nvPr>
        </p:nvSpPr>
        <p:spPr/>
        <p:txBody>
          <a:bodyPr>
            <a:normAutofit fontScale="92500" lnSpcReduction="10000"/>
          </a:bodyPr>
          <a:lstStyle/>
          <a:p>
            <a:r>
              <a:rPr lang="en-US" dirty="0"/>
              <a:t>Visit </a:t>
            </a:r>
            <a:r>
              <a:rPr lang="en-US" b="1" dirty="0"/>
              <a:t>deq.idaho.gov</a:t>
            </a:r>
          </a:p>
          <a:p>
            <a:r>
              <a:rPr lang="en-US" b="1" dirty="0"/>
              <a:t>“Septic Installer Exam”:</a:t>
            </a:r>
            <a:br>
              <a:rPr lang="en-US" dirty="0"/>
            </a:br>
            <a:r>
              <a:rPr lang="en-US" dirty="0"/>
              <a:t>• Schedule &amp; take an </a:t>
            </a:r>
            <a:r>
              <a:rPr lang="en-US" b="1" dirty="0"/>
              <a:t>in-person</a:t>
            </a:r>
            <a:r>
              <a:rPr lang="en-US" dirty="0"/>
              <a:t> exam at your local health district </a:t>
            </a:r>
            <a:r>
              <a:rPr lang="en-US" b="1" dirty="0"/>
              <a:t>or</a:t>
            </a:r>
            <a:r>
              <a:rPr lang="en-US" dirty="0"/>
              <a:t> take it </a:t>
            </a:r>
            <a:r>
              <a:rPr lang="en-US" b="1" dirty="0"/>
              <a:t>online</a:t>
            </a:r>
            <a:r>
              <a:rPr lang="en-US" dirty="0"/>
              <a:t> via the National Onsite Wastewater Recycling Association (NOWRA). </a:t>
            </a:r>
            <a:br>
              <a:rPr lang="en-US" dirty="0"/>
            </a:br>
            <a:r>
              <a:rPr lang="en-US" dirty="0"/>
              <a:t>• For the online option:</a:t>
            </a:r>
            <a:br>
              <a:rPr lang="en-US" dirty="0"/>
            </a:br>
            <a:r>
              <a:rPr lang="en-US" dirty="0"/>
              <a:t> 1) Download and read the </a:t>
            </a:r>
            <a:r>
              <a:rPr lang="en-US" b="1" dirty="0"/>
              <a:t>Online Exam Instructions</a:t>
            </a:r>
            <a:r>
              <a:rPr lang="en-US" dirty="0"/>
              <a:t>. </a:t>
            </a:r>
            <a:br>
              <a:rPr lang="en-US" dirty="0"/>
            </a:br>
            <a:r>
              <a:rPr lang="en-US" dirty="0"/>
              <a:t> 2) Download and read the </a:t>
            </a:r>
            <a:r>
              <a:rPr lang="en-US" b="1" dirty="0"/>
              <a:t>Online Exam FAQs</a:t>
            </a:r>
            <a:r>
              <a:rPr lang="en-US" dirty="0"/>
              <a:t>. </a:t>
            </a:r>
            <a:br>
              <a:rPr lang="en-US" dirty="0"/>
            </a:br>
            <a:r>
              <a:rPr lang="en-US" dirty="0"/>
              <a:t> 3) Create an account and complete the basic or complex exam to receive your certificate.  </a:t>
            </a:r>
          </a:p>
        </p:txBody>
      </p:sp>
      <p:sp>
        <p:nvSpPr>
          <p:cNvPr id="4" name="Slide Number Placeholder 3"/>
          <p:cNvSpPr>
            <a:spLocks noGrp="1"/>
          </p:cNvSpPr>
          <p:nvPr>
            <p:ph type="sldNum" sz="quarter" idx="4"/>
          </p:nvPr>
        </p:nvSpPr>
        <p:spPr/>
        <p:txBody>
          <a:bodyPr/>
          <a:lstStyle/>
          <a:p>
            <a:r>
              <a:rPr lang="en-US"/>
              <a:t>Idaho Department of Environmental Quality | </a:t>
            </a:r>
            <a:fld id="{1371AC77-66D7-4949-88D0-4777639AA182}" type="slidenum">
              <a:rPr lang="en-US" smtClean="0"/>
              <a:pPr/>
              <a:t>5</a:t>
            </a:fld>
            <a:endParaRPr lang="en-US" dirty="0"/>
          </a:p>
        </p:txBody>
      </p:sp>
    </p:spTree>
    <p:extLst>
      <p:ext uri="{BB962C8B-B14F-4D97-AF65-F5344CB8AC3E}">
        <p14:creationId xmlns:p14="http://schemas.microsoft.com/office/powerpoint/2010/main" val="28163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A61C-AABC-B3FD-75D9-D25ADCAB85B5}"/>
              </a:ext>
            </a:extLst>
          </p:cNvPr>
          <p:cNvSpPr>
            <a:spLocks noGrp="1"/>
          </p:cNvSpPr>
          <p:nvPr>
            <p:ph type="title"/>
          </p:nvPr>
        </p:nvSpPr>
        <p:spPr/>
        <p:txBody>
          <a:bodyPr>
            <a:normAutofit/>
          </a:bodyPr>
          <a:lstStyle/>
          <a:p>
            <a:r>
              <a:rPr lang="en-US" dirty="0"/>
              <a:t>128 pumper permits issue, ⬇️5%</a:t>
            </a:r>
          </a:p>
        </p:txBody>
      </p:sp>
      <p:sp>
        <p:nvSpPr>
          <p:cNvPr id="4" name="Slide Number Placeholder 3">
            <a:extLst>
              <a:ext uri="{FF2B5EF4-FFF2-40B4-BE49-F238E27FC236}">
                <a16:creationId xmlns:a16="http://schemas.microsoft.com/office/drawing/2014/main" id="{037CD74C-7C4F-372E-D761-445F2235E4FC}"/>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50</a:t>
            </a:fld>
            <a:endParaRPr lang="en-US" dirty="0"/>
          </a:p>
        </p:txBody>
      </p:sp>
      <p:graphicFrame>
        <p:nvGraphicFramePr>
          <p:cNvPr id="7" name="Chart 6">
            <a:extLst>
              <a:ext uri="{FF2B5EF4-FFF2-40B4-BE49-F238E27FC236}">
                <a16:creationId xmlns:a16="http://schemas.microsoft.com/office/drawing/2014/main" id="{1055D63A-A904-4178-BF50-6C4B2DDF56DA}"/>
              </a:ext>
            </a:extLst>
          </p:cNvPr>
          <p:cNvGraphicFramePr/>
          <p:nvPr>
            <p:extLst>
              <p:ext uri="{D42A27DB-BD31-4B8C-83A1-F6EECF244321}">
                <p14:modId xmlns:p14="http://schemas.microsoft.com/office/powerpoint/2010/main" val="1995574410"/>
              </p:ext>
            </p:extLst>
          </p:nvPr>
        </p:nvGraphicFramePr>
        <p:xfrm>
          <a:off x="1066800" y="902335"/>
          <a:ext cx="59436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1347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89BD0-089B-9E2D-6672-2B47E6852FE9}"/>
              </a:ext>
            </a:extLst>
          </p:cNvPr>
          <p:cNvSpPr>
            <a:spLocks noGrp="1"/>
          </p:cNvSpPr>
          <p:nvPr>
            <p:ph type="title"/>
          </p:nvPr>
        </p:nvSpPr>
        <p:spPr/>
        <p:txBody>
          <a:bodyPr/>
          <a:lstStyle/>
          <a:p>
            <a:r>
              <a:rPr lang="en-US" dirty="0"/>
              <a:t>1215 installer permits issued, ⬇️3%</a:t>
            </a:r>
          </a:p>
        </p:txBody>
      </p:sp>
      <p:pic>
        <p:nvPicPr>
          <p:cNvPr id="5" name="Content Placeholder 4">
            <a:extLst>
              <a:ext uri="{FF2B5EF4-FFF2-40B4-BE49-F238E27FC236}">
                <a16:creationId xmlns:a16="http://schemas.microsoft.com/office/drawing/2014/main" id="{ECA0576D-5581-1639-AD7F-4D8B37E4E165}"/>
              </a:ext>
            </a:extLst>
          </p:cNvPr>
          <p:cNvPicPr>
            <a:picLocks noGrp="1" noChangeAspect="1"/>
          </p:cNvPicPr>
          <p:nvPr>
            <p:ph idx="1"/>
          </p:nvPr>
        </p:nvPicPr>
        <p:blipFill>
          <a:blip r:embed="rId3"/>
          <a:stretch>
            <a:fillRect/>
          </a:stretch>
        </p:blipFill>
        <p:spPr>
          <a:xfrm>
            <a:off x="381000" y="1091502"/>
            <a:ext cx="8382000" cy="3671951"/>
          </a:xfrm>
          <a:prstGeom prst="rect">
            <a:avLst/>
          </a:prstGeom>
        </p:spPr>
      </p:pic>
      <p:sp>
        <p:nvSpPr>
          <p:cNvPr id="4" name="Slide Number Placeholder 3">
            <a:extLst>
              <a:ext uri="{FF2B5EF4-FFF2-40B4-BE49-F238E27FC236}">
                <a16:creationId xmlns:a16="http://schemas.microsoft.com/office/drawing/2014/main" id="{9CC79567-A979-AC34-DBB3-90124F05AF78}"/>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51</a:t>
            </a:fld>
            <a:endParaRPr lang="en-US" dirty="0"/>
          </a:p>
        </p:txBody>
      </p:sp>
    </p:spTree>
    <p:extLst>
      <p:ext uri="{BB962C8B-B14F-4D97-AF65-F5344CB8AC3E}">
        <p14:creationId xmlns:p14="http://schemas.microsoft.com/office/powerpoint/2010/main" val="3500418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393825"/>
            <a:ext cx="7772400" cy="1101725"/>
          </a:xfrm>
        </p:spPr>
        <p:txBody>
          <a:bodyPr/>
          <a:lstStyle/>
          <a:p>
            <a:r>
              <a:rPr lang="en-US" dirty="0"/>
              <a:t>Questions?</a:t>
            </a:r>
          </a:p>
        </p:txBody>
      </p:sp>
      <p:sp>
        <p:nvSpPr>
          <p:cNvPr id="4" name="TextBox 3"/>
          <p:cNvSpPr txBox="1"/>
          <p:nvPr/>
        </p:nvSpPr>
        <p:spPr>
          <a:xfrm>
            <a:off x="4800600" y="4095750"/>
            <a:ext cx="3886200" cy="646331"/>
          </a:xfrm>
          <a:prstGeom prst="rect">
            <a:avLst/>
          </a:prstGeom>
          <a:noFill/>
        </p:spPr>
        <p:txBody>
          <a:bodyPr wrap="square" rtlCol="0">
            <a:spAutoFit/>
          </a:bodyPr>
          <a:lstStyle/>
          <a:p>
            <a:pPr algn="r"/>
            <a:r>
              <a:rPr lang="en-US" sz="1800" dirty="0">
                <a:solidFill>
                  <a:schemeClr val="accent6">
                    <a:lumMod val="50000"/>
                  </a:schemeClr>
                </a:solidFill>
                <a:latin typeface="+mn-lt"/>
              </a:rPr>
              <a:t>James Craft</a:t>
            </a:r>
          </a:p>
          <a:p>
            <a:pPr algn="r"/>
            <a:r>
              <a:rPr lang="en-US" sz="1800" dirty="0">
                <a:solidFill>
                  <a:schemeClr val="accent6">
                    <a:lumMod val="50000"/>
                  </a:schemeClr>
                </a:solidFill>
                <a:latin typeface="+mn-lt"/>
              </a:rPr>
              <a:t>Wastewater Compliance Bureau Chief</a:t>
            </a:r>
          </a:p>
        </p:txBody>
      </p:sp>
    </p:spTree>
    <p:extLst>
      <p:ext uri="{BB962C8B-B14F-4D97-AF65-F5344CB8AC3E}">
        <p14:creationId xmlns:p14="http://schemas.microsoft.com/office/powerpoint/2010/main" val="2459121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6F0D05-1402-6BF4-6E9B-4C063CFA210B}"/>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6</a:t>
            </a:fld>
            <a:endParaRPr lang="en-US" dirty="0"/>
          </a:p>
        </p:txBody>
      </p:sp>
      <p:pic>
        <p:nvPicPr>
          <p:cNvPr id="6" name="Picture 5" descr="Graphical user interface, text, website&#10;&#10;AI-generated content may be incorrect.">
            <a:extLst>
              <a:ext uri="{FF2B5EF4-FFF2-40B4-BE49-F238E27FC236}">
                <a16:creationId xmlns:a16="http://schemas.microsoft.com/office/drawing/2014/main" id="{F08EB336-936E-0FD0-A5E7-868C0C618201}"/>
              </a:ext>
            </a:extLst>
          </p:cNvPr>
          <p:cNvPicPr>
            <a:picLocks noChangeAspect="1"/>
          </p:cNvPicPr>
          <p:nvPr/>
        </p:nvPicPr>
        <p:blipFill>
          <a:blip r:embed="rId3"/>
          <a:stretch>
            <a:fillRect/>
          </a:stretch>
        </p:blipFill>
        <p:spPr>
          <a:xfrm>
            <a:off x="-27141" y="-101600"/>
            <a:ext cx="9142941" cy="5143500"/>
          </a:xfrm>
          <a:prstGeom prst="rect">
            <a:avLst/>
          </a:prstGeom>
        </p:spPr>
      </p:pic>
      <p:sp>
        <p:nvSpPr>
          <p:cNvPr id="7" name="TextBox 6">
            <a:extLst>
              <a:ext uri="{FF2B5EF4-FFF2-40B4-BE49-F238E27FC236}">
                <a16:creationId xmlns:a16="http://schemas.microsoft.com/office/drawing/2014/main" id="{BEFB5E98-4369-5548-29F9-CA8E91C9DD92}"/>
              </a:ext>
            </a:extLst>
          </p:cNvPr>
          <p:cNvSpPr txBox="1"/>
          <p:nvPr/>
        </p:nvSpPr>
        <p:spPr>
          <a:xfrm>
            <a:off x="6477000" y="2071490"/>
            <a:ext cx="2209800" cy="369332"/>
          </a:xfrm>
          <a:prstGeom prst="rect">
            <a:avLst/>
          </a:prstGeom>
          <a:noFill/>
        </p:spPr>
        <p:txBody>
          <a:bodyPr wrap="square" rtlCol="0">
            <a:spAutoFit/>
          </a:bodyPr>
          <a:lstStyle/>
          <a:p>
            <a:r>
              <a:rPr lang="en-US" sz="1800">
                <a:solidFill>
                  <a:schemeClr val="bg1"/>
                </a:solidFill>
              </a:rPr>
              <a:t>Visit: deq.idaho.gov</a:t>
            </a:r>
            <a:endParaRPr lang="en-US" sz="1800" dirty="0">
              <a:solidFill>
                <a:schemeClr val="bg1"/>
              </a:solidFill>
            </a:endParaRPr>
          </a:p>
        </p:txBody>
      </p:sp>
      <p:pic>
        <p:nvPicPr>
          <p:cNvPr id="3" name="Picture 2" descr="Graphical user interface, text, application, email&#10;&#10;AI-generated content may be incorrect.">
            <a:extLst>
              <a:ext uri="{FF2B5EF4-FFF2-40B4-BE49-F238E27FC236}">
                <a16:creationId xmlns:a16="http://schemas.microsoft.com/office/drawing/2014/main" id="{AAED4E23-F2D0-4C61-D526-B50E15849CFF}"/>
              </a:ext>
            </a:extLst>
          </p:cNvPr>
          <p:cNvPicPr>
            <a:picLocks noChangeAspect="1"/>
          </p:cNvPicPr>
          <p:nvPr/>
        </p:nvPicPr>
        <p:blipFill>
          <a:blip r:embed="rId4"/>
          <a:stretch>
            <a:fillRect/>
          </a:stretch>
        </p:blipFill>
        <p:spPr>
          <a:xfrm>
            <a:off x="0" y="3479662"/>
            <a:ext cx="9171141" cy="2575201"/>
          </a:xfrm>
          <a:prstGeom prst="rect">
            <a:avLst/>
          </a:prstGeom>
        </p:spPr>
      </p:pic>
      <p:sp>
        <p:nvSpPr>
          <p:cNvPr id="2" name="Oval 1">
            <a:extLst>
              <a:ext uri="{FF2B5EF4-FFF2-40B4-BE49-F238E27FC236}">
                <a16:creationId xmlns:a16="http://schemas.microsoft.com/office/drawing/2014/main" id="{7E1B833E-AC59-D675-2ED0-5634C8525DD7}"/>
              </a:ext>
            </a:extLst>
          </p:cNvPr>
          <p:cNvSpPr/>
          <p:nvPr/>
        </p:nvSpPr>
        <p:spPr>
          <a:xfrm>
            <a:off x="6400800" y="1885950"/>
            <a:ext cx="2209800" cy="685800"/>
          </a:xfrm>
          <a:prstGeom prst="ellipse">
            <a:avLst/>
          </a:prstGeom>
          <a:noFill/>
          <a:ln>
            <a:solidFill>
              <a:srgbClr val="FF0000"/>
            </a:solidFill>
            <a:extLst>
              <a:ext uri="{C807C97D-BFC1-408E-A445-0C87EB9F89A2}">
                <ask:lineSketchStyleProps xmlns:ask="http://schemas.microsoft.com/office/drawing/2018/sketchyshapes" sd="1219033472">
                  <a:custGeom>
                    <a:avLst/>
                    <a:gdLst>
                      <a:gd name="csX0" fmla="*/ 0 w 2209800"/>
                      <a:gd name="csY0" fmla="*/ 342900 h 685800"/>
                      <a:gd name="csX1" fmla="*/ 1104900 w 2209800"/>
                      <a:gd name="csY1" fmla="*/ 0 h 685800"/>
                      <a:gd name="csX2" fmla="*/ 2209800 w 2209800"/>
                      <a:gd name="csY2" fmla="*/ 342900 h 685800"/>
                      <a:gd name="csX3" fmla="*/ 1104900 w 2209800"/>
                      <a:gd name="csY3" fmla="*/ 685800 h 685800"/>
                      <a:gd name="csX4" fmla="*/ 0 w 2209800"/>
                      <a:gd name="csY4" fmla="*/ 342900 h 685800"/>
                    </a:gdLst>
                    <a:ahLst/>
                    <a:cxnLst>
                      <a:cxn ang="0">
                        <a:pos x="csX0" y="csY0"/>
                      </a:cxn>
                      <a:cxn ang="0">
                        <a:pos x="csX1" y="csY1"/>
                      </a:cxn>
                      <a:cxn ang="0">
                        <a:pos x="csX2" y="csY2"/>
                      </a:cxn>
                      <a:cxn ang="0">
                        <a:pos x="csX3" y="csY3"/>
                      </a:cxn>
                      <a:cxn ang="0">
                        <a:pos x="csX4" y="csY4"/>
                      </a:cxn>
                    </a:cxnLst>
                    <a:rect l="l" t="t" r="r" b="b"/>
                    <a:pathLst>
                      <a:path w="2209800" h="685800" extrusionOk="0">
                        <a:moveTo>
                          <a:pt x="0" y="342900"/>
                        </a:moveTo>
                        <a:cubicBezTo>
                          <a:pt x="-58751" y="117283"/>
                          <a:pt x="398364" y="36149"/>
                          <a:pt x="1104900" y="0"/>
                        </a:cubicBezTo>
                        <a:cubicBezTo>
                          <a:pt x="1730578" y="3254"/>
                          <a:pt x="2178666" y="154512"/>
                          <a:pt x="2209800" y="342900"/>
                        </a:cubicBezTo>
                        <a:cubicBezTo>
                          <a:pt x="2108874" y="630838"/>
                          <a:pt x="1692370" y="811543"/>
                          <a:pt x="1104900" y="685800"/>
                        </a:cubicBezTo>
                        <a:cubicBezTo>
                          <a:pt x="457660" y="665545"/>
                          <a:pt x="25577" y="544499"/>
                          <a:pt x="0" y="34290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876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65D57-2CDB-1D28-8AAB-D47BCB6564B8}"/>
              </a:ext>
            </a:extLst>
          </p:cNvPr>
          <p:cNvSpPr>
            <a:spLocks noGrp="1"/>
          </p:cNvSpPr>
          <p:nvPr>
            <p:ph type="ctrTitle"/>
          </p:nvPr>
        </p:nvSpPr>
        <p:spPr/>
        <p:txBody>
          <a:bodyPr>
            <a:normAutofit fontScale="90000"/>
          </a:bodyPr>
          <a:lstStyle/>
          <a:p>
            <a:r>
              <a:rPr lang="en-US" dirty="0"/>
              <a:t>IDAPA 58.01.03 Rule Updates - Individual/Subsurface Sewage Disposal Rules and Rules for Cleaning of Septic Tanks </a:t>
            </a:r>
            <a:br>
              <a:rPr lang="en-US" dirty="0"/>
            </a:br>
            <a:endParaRPr lang="en-US" dirty="0"/>
          </a:p>
        </p:txBody>
      </p:sp>
      <p:sp>
        <p:nvSpPr>
          <p:cNvPr id="3" name="Slide Number Placeholder 2">
            <a:extLst>
              <a:ext uri="{FF2B5EF4-FFF2-40B4-BE49-F238E27FC236}">
                <a16:creationId xmlns:a16="http://schemas.microsoft.com/office/drawing/2014/main" id="{C95CD50E-B4CB-4605-2BC0-E9BEE5E40068}"/>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7</a:t>
            </a:fld>
            <a:endParaRPr lang="en-US" dirty="0"/>
          </a:p>
        </p:txBody>
      </p:sp>
    </p:spTree>
    <p:extLst>
      <p:ext uri="{BB962C8B-B14F-4D97-AF65-F5344CB8AC3E}">
        <p14:creationId xmlns:p14="http://schemas.microsoft.com/office/powerpoint/2010/main" val="1047217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4FD3C-61AE-2015-0608-A001DDDB80B9}"/>
              </a:ext>
            </a:extLst>
          </p:cNvPr>
          <p:cNvSpPr>
            <a:spLocks noGrp="1"/>
          </p:cNvSpPr>
          <p:nvPr>
            <p:ph type="title"/>
          </p:nvPr>
        </p:nvSpPr>
        <p:spPr/>
        <p:txBody>
          <a:bodyPr/>
          <a:lstStyle/>
          <a:p>
            <a:r>
              <a:rPr lang="en-US" dirty="0"/>
              <a:t>58.01.03 Rule Updates</a:t>
            </a:r>
          </a:p>
        </p:txBody>
      </p:sp>
      <p:sp>
        <p:nvSpPr>
          <p:cNvPr id="3" name="Content Placeholder 2">
            <a:extLst>
              <a:ext uri="{FF2B5EF4-FFF2-40B4-BE49-F238E27FC236}">
                <a16:creationId xmlns:a16="http://schemas.microsoft.com/office/drawing/2014/main" id="{FF6511B8-6F9F-FE1C-49FC-FEA5D2D58378}"/>
              </a:ext>
            </a:extLst>
          </p:cNvPr>
          <p:cNvSpPr>
            <a:spLocks noGrp="1"/>
          </p:cNvSpPr>
          <p:nvPr>
            <p:ph idx="1"/>
          </p:nvPr>
        </p:nvSpPr>
        <p:spPr/>
        <p:txBody>
          <a:bodyPr/>
          <a:lstStyle/>
          <a:p>
            <a:pPr marL="0" indent="0">
              <a:buNone/>
            </a:pPr>
            <a:r>
              <a:rPr lang="en-US" dirty="0"/>
              <a:t>🔎 Search “IDAPA Rules” adminrules.idaho.gov/current-rules/</a:t>
            </a:r>
          </a:p>
          <a:p>
            <a:endParaRPr lang="en-US" dirty="0"/>
          </a:p>
        </p:txBody>
      </p:sp>
      <p:sp>
        <p:nvSpPr>
          <p:cNvPr id="4" name="Slide Number Placeholder 3">
            <a:extLst>
              <a:ext uri="{FF2B5EF4-FFF2-40B4-BE49-F238E27FC236}">
                <a16:creationId xmlns:a16="http://schemas.microsoft.com/office/drawing/2014/main" id="{99DFF9D7-F170-AE57-C172-218BD93EB794}"/>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8</a:t>
            </a:fld>
            <a:endParaRPr lang="en-US" dirty="0"/>
          </a:p>
        </p:txBody>
      </p:sp>
      <p:pic>
        <p:nvPicPr>
          <p:cNvPr id="6" name="Picture 5">
            <a:extLst>
              <a:ext uri="{FF2B5EF4-FFF2-40B4-BE49-F238E27FC236}">
                <a16:creationId xmlns:a16="http://schemas.microsoft.com/office/drawing/2014/main" id="{FA8D52CD-10F0-15DA-D242-1A9994645BBB}"/>
              </a:ext>
            </a:extLst>
          </p:cNvPr>
          <p:cNvPicPr>
            <a:picLocks noChangeAspect="1"/>
          </p:cNvPicPr>
          <p:nvPr/>
        </p:nvPicPr>
        <p:blipFill>
          <a:blip r:embed="rId3"/>
          <a:stretch>
            <a:fillRect/>
          </a:stretch>
        </p:blipFill>
        <p:spPr>
          <a:xfrm>
            <a:off x="762000" y="1637242"/>
            <a:ext cx="6718170" cy="3394075"/>
          </a:xfrm>
          <a:prstGeom prst="rect">
            <a:avLst/>
          </a:prstGeom>
        </p:spPr>
      </p:pic>
      <p:sp>
        <p:nvSpPr>
          <p:cNvPr id="7" name="Oval 6">
            <a:extLst>
              <a:ext uri="{FF2B5EF4-FFF2-40B4-BE49-F238E27FC236}">
                <a16:creationId xmlns:a16="http://schemas.microsoft.com/office/drawing/2014/main" id="{AFE30434-1406-D67B-568E-A74A787E2A4D}"/>
              </a:ext>
            </a:extLst>
          </p:cNvPr>
          <p:cNvSpPr/>
          <p:nvPr/>
        </p:nvSpPr>
        <p:spPr>
          <a:xfrm>
            <a:off x="6604959" y="2266950"/>
            <a:ext cx="990600" cy="6858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50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10500-5A1D-686B-E60D-20AB4F7034DB}"/>
              </a:ext>
            </a:extLst>
          </p:cNvPr>
          <p:cNvSpPr>
            <a:spLocks noGrp="1"/>
          </p:cNvSpPr>
          <p:nvPr>
            <p:ph type="title"/>
          </p:nvPr>
        </p:nvSpPr>
        <p:spPr/>
        <p:txBody>
          <a:bodyPr/>
          <a:lstStyle/>
          <a:p>
            <a:r>
              <a:rPr lang="en-US" dirty="0"/>
              <a:t>58.01.03 Rule Updates</a:t>
            </a:r>
          </a:p>
        </p:txBody>
      </p:sp>
      <p:sp>
        <p:nvSpPr>
          <p:cNvPr id="3" name="Content Placeholder 2">
            <a:extLst>
              <a:ext uri="{FF2B5EF4-FFF2-40B4-BE49-F238E27FC236}">
                <a16:creationId xmlns:a16="http://schemas.microsoft.com/office/drawing/2014/main" id="{D39863BF-6EEE-77FA-1E7B-310EF15757A7}"/>
              </a:ext>
            </a:extLst>
          </p:cNvPr>
          <p:cNvSpPr>
            <a:spLocks noGrp="1"/>
          </p:cNvSpPr>
          <p:nvPr>
            <p:ph idx="1"/>
          </p:nvPr>
        </p:nvSpPr>
        <p:spPr/>
        <p:txBody>
          <a:bodyPr>
            <a:normAutofit fontScale="92500" lnSpcReduction="20000"/>
          </a:bodyPr>
          <a:lstStyle/>
          <a:p>
            <a:r>
              <a:rPr lang="en-US" b="1" dirty="0"/>
              <a:t>Zero-Based Rulemaking (ZBR) – structured review. </a:t>
            </a:r>
          </a:p>
          <a:p>
            <a:pPr lvl="1"/>
            <a:r>
              <a:rPr lang="en-US" dirty="0"/>
              <a:t>Executive Order No. 2020-01, Zero-Based Regulation, issued by Governor Brad Little on January 16, 2020.</a:t>
            </a:r>
          </a:p>
          <a:p>
            <a:pPr lvl="1"/>
            <a:r>
              <a:rPr lang="en-US" dirty="0"/>
              <a:t>A full, start-from-scratch review of the septic rules, not just small tweaks.</a:t>
            </a:r>
          </a:p>
          <a:p>
            <a:pPr lvl="1"/>
            <a:r>
              <a:rPr lang="en-US" dirty="0"/>
              <a:t>Simplified and updated requirements, including clearer definitions and processes.</a:t>
            </a:r>
          </a:p>
          <a:p>
            <a:pPr lvl="1"/>
            <a:r>
              <a:rPr lang="en-US" dirty="0"/>
              <a:t>Moved key technical guidance directly into the rule to make expectations clearer.</a:t>
            </a:r>
          </a:p>
          <a:p>
            <a:pPr lvl="1"/>
            <a:r>
              <a:rPr lang="en-US" dirty="0"/>
              <a:t>Removed outdated or overly detailed requirements that were no longer needed.</a:t>
            </a:r>
          </a:p>
        </p:txBody>
      </p:sp>
      <p:sp>
        <p:nvSpPr>
          <p:cNvPr id="4" name="Slide Number Placeholder 3">
            <a:extLst>
              <a:ext uri="{FF2B5EF4-FFF2-40B4-BE49-F238E27FC236}">
                <a16:creationId xmlns:a16="http://schemas.microsoft.com/office/drawing/2014/main" id="{1C5CB94F-F188-6518-090B-7AC2D453FFAD}"/>
              </a:ext>
            </a:extLst>
          </p:cNvPr>
          <p:cNvSpPr>
            <a:spLocks noGrp="1"/>
          </p:cNvSpPr>
          <p:nvPr>
            <p:ph type="sldNum" sz="quarter" idx="4"/>
          </p:nvPr>
        </p:nvSpPr>
        <p:spPr/>
        <p:txBody>
          <a:bodyPr/>
          <a:lstStyle/>
          <a:p>
            <a:r>
              <a:rPr lang="en-US"/>
              <a:t>Idaho Department of Environmental Quality | </a:t>
            </a:r>
            <a:fld id="{1371AC77-66D7-4949-88D0-4777639AA182}" type="slidenum">
              <a:rPr lang="en-US" smtClean="0"/>
              <a:pPr/>
              <a:t>9</a:t>
            </a:fld>
            <a:endParaRPr lang="en-US" dirty="0"/>
          </a:p>
        </p:txBody>
      </p:sp>
    </p:spTree>
    <p:extLst>
      <p:ext uri="{BB962C8B-B14F-4D97-AF65-F5344CB8AC3E}">
        <p14:creationId xmlns:p14="http://schemas.microsoft.com/office/powerpoint/2010/main" val="242009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DEQ">
      <a:dk1>
        <a:srgbClr val="364459"/>
      </a:dk1>
      <a:lt1>
        <a:srgbClr val="FFFFFF"/>
      </a:lt1>
      <a:dk2>
        <a:srgbClr val="365888"/>
      </a:dk2>
      <a:lt2>
        <a:srgbClr val="DEE2E6"/>
      </a:lt2>
      <a:accent1>
        <a:srgbClr val="364459"/>
      </a:accent1>
      <a:accent2>
        <a:srgbClr val="365888"/>
      </a:accent2>
      <a:accent3>
        <a:srgbClr val="939498"/>
      </a:accent3>
      <a:accent4>
        <a:srgbClr val="2F3978"/>
      </a:accent4>
      <a:accent5>
        <a:srgbClr val="337D58"/>
      </a:accent5>
      <a:accent6>
        <a:srgbClr val="364459"/>
      </a:accent6>
      <a:hlink>
        <a:srgbClr val="365888"/>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Metadata/LabelInfo.xml><?xml version="1.0" encoding="utf-8"?>
<clbl:labelList xmlns:clbl="http://schemas.microsoft.com/office/2020/mipLabelMetadata">
  <clbl:label id="{c53b7a63-2d6e-4d96-87c9-9f583f6d1c81}" enabled="0" method="" siteId="{c53b7a63-2d6e-4d96-87c9-9f583f6d1c81}" removed="1"/>
</clbl:labelList>
</file>

<file path=docProps/app.xml><?xml version="1.0" encoding="utf-8"?>
<Properties xmlns="http://schemas.openxmlformats.org/officeDocument/2006/extended-properties" xmlns:vt="http://schemas.openxmlformats.org/officeDocument/2006/docPropsVTypes">
  <Template/>
  <TotalTime>3180</TotalTime>
  <Words>3067</Words>
  <Application>Microsoft Office PowerPoint</Application>
  <PresentationFormat>On-screen Show (16:9)</PresentationFormat>
  <Paragraphs>363</Paragraphs>
  <Slides>52</Slides>
  <Notes>47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Calibri</vt:lpstr>
      <vt:lpstr>Arial</vt:lpstr>
      <vt:lpstr>Custom Design</vt:lpstr>
      <vt:lpstr>Idaho Subsurface Program Updates</vt:lpstr>
      <vt:lpstr>Jayson Foley –  Senior Onsite Wastewater Analyst</vt:lpstr>
      <vt:lpstr>Agenda Slide</vt:lpstr>
      <vt:lpstr>Online Installer Exam</vt:lpstr>
      <vt:lpstr>Online Installer Exam</vt:lpstr>
      <vt:lpstr>PowerPoint Presentation</vt:lpstr>
      <vt:lpstr>IDAPA 58.01.03 Rule Updates - Individual/Subsurface Sewage Disposal Rules and Rules for Cleaning of Septic Tanks  </vt:lpstr>
      <vt:lpstr>58.01.03 Rule Updates</vt:lpstr>
      <vt:lpstr>58.01.03 Rule Updates</vt:lpstr>
      <vt:lpstr>58.01.03 Rule Updates</vt:lpstr>
      <vt:lpstr>58.01.03 Rule Updates</vt:lpstr>
      <vt:lpstr>Technical Guidance Committee</vt:lpstr>
      <vt:lpstr>Next TGC Meeting</vt:lpstr>
      <vt:lpstr>Technical Guidance Committee </vt:lpstr>
      <vt:lpstr>2025 Updates to TGM</vt:lpstr>
      <vt:lpstr>PowerPoint Presentation</vt:lpstr>
      <vt:lpstr>Section 4.15 Individual Wastewater Incinerator</vt:lpstr>
      <vt:lpstr>PowerPoint Presentation</vt:lpstr>
      <vt:lpstr>PowerPoint Presentation</vt:lpstr>
      <vt:lpstr>Section 4.26 Steep Slope System</vt:lpstr>
      <vt:lpstr>Section 4.8.4 ETPS Construction</vt:lpstr>
      <vt:lpstr>PowerPoint Presentation</vt:lpstr>
      <vt:lpstr>PowerPoint Presentation</vt:lpstr>
      <vt:lpstr>Section 3.3.2 Empirical Flows</vt:lpstr>
      <vt:lpstr>Section 3.3.2 Empirical Flows</vt:lpstr>
      <vt:lpstr>Section 5.2 Septic Tank Approvals</vt:lpstr>
      <vt:lpstr>Section 4.17.5 Pit Privy Abandonment</vt:lpstr>
      <vt:lpstr>Section 5.12 Nitrogen reduction approvals</vt:lpstr>
      <vt:lpstr>Section 4.25 Seepage Pits</vt:lpstr>
      <vt:lpstr>Section 2.2-2.2.4 Surface Water Separation Distances</vt:lpstr>
      <vt:lpstr>Removes a previously undocumented 300-foot setback</vt:lpstr>
      <vt:lpstr>Appendix C. Uncommon Wastewater Flows</vt:lpstr>
      <vt:lpstr>Residential</vt:lpstr>
      <vt:lpstr>Non-Residential  (Letter of Intended Use Required)</vt:lpstr>
      <vt:lpstr>PowerPoint Presentation</vt:lpstr>
      <vt:lpstr>DEQ memorandums</vt:lpstr>
      <vt:lpstr>Appendix D - DEQ Memorandums </vt:lpstr>
      <vt:lpstr>Use of Wastewater Holding Tanks</vt:lpstr>
      <vt:lpstr>Septic Tank Manholes</vt:lpstr>
      <vt:lpstr>RV Park Memo – May 24, 2023</vt:lpstr>
      <vt:lpstr>10% Setback Reduction for Replacement Systems</vt:lpstr>
      <vt:lpstr>Aligning Installation Requirements With NSF Standard 40</vt:lpstr>
      <vt:lpstr>Tank Approvals and Modifications</vt:lpstr>
      <vt:lpstr>Tank Approvals &amp; Modifications</vt:lpstr>
      <vt:lpstr>Tank Approvals &amp; Modifications</vt:lpstr>
      <vt:lpstr>Tank Approvals &amp; Modifications</vt:lpstr>
      <vt:lpstr>Tank Approvals &amp; Modifications</vt:lpstr>
      <vt:lpstr>By the Numbers: Idaho Septic Permits in 2025</vt:lpstr>
      <vt:lpstr>4,925 permits issued, ⬆️7%</vt:lpstr>
      <vt:lpstr>128 pumper permits issue, ⬇️5%</vt:lpstr>
      <vt:lpstr>1215 installer permits issued, ⬇️3%</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Anna McGeehan</dc:creator>
  <cp:lastModifiedBy>James Craft</cp:lastModifiedBy>
  <cp:revision>50</cp:revision>
  <cp:lastPrinted>2026-02-25T13:49:30Z</cp:lastPrinted>
  <dcterms:modified xsi:type="dcterms:W3CDTF">2026-04-07T18:41:35Z</dcterms:modified>
</cp:coreProperties>
</file>