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65" r:id="rId4"/>
    <p:sldId id="281" r:id="rId5"/>
    <p:sldId id="282" r:id="rId6"/>
    <p:sldId id="266" r:id="rId7"/>
    <p:sldId id="267" r:id="rId8"/>
    <p:sldId id="268" r:id="rId9"/>
    <p:sldId id="272" r:id="rId10"/>
    <p:sldId id="264" r:id="rId11"/>
    <p:sldId id="284" r:id="rId12"/>
    <p:sldId id="271" r:id="rId13"/>
    <p:sldId id="279" r:id="rId14"/>
    <p:sldId id="270" r:id="rId15"/>
    <p:sldId id="280" r:id="rId16"/>
    <p:sldId id="274" r:id="rId17"/>
    <p:sldId id="273" r:id="rId18"/>
    <p:sldId id="275" r:id="rId19"/>
    <p:sldId id="277" r:id="rId20"/>
    <p:sldId id="278" r:id="rId21"/>
    <p:sldId id="259"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18" d="100"/>
          <a:sy n="118" d="100"/>
        </p:scale>
        <p:origin x="2118"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34C1C9-7CC8-4D50-BF18-A74858A678B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2E3382B-ABCA-4380-881A-3E8B6DCA0AD5}">
      <dgm:prSet phldrT="[Text]"/>
      <dgm:spPr/>
      <dgm:t>
        <a:bodyPr/>
        <a:lstStyle/>
        <a:p>
          <a:r>
            <a:rPr lang="en-US" dirty="0" smtClean="0"/>
            <a:t>1) Fill Board Positions </a:t>
          </a:r>
          <a:endParaRPr lang="en-US" dirty="0"/>
        </a:p>
      </dgm:t>
    </dgm:pt>
    <dgm:pt modelId="{7512E999-8D08-4080-BDF4-F26D4352D081}" type="parTrans" cxnId="{2B7E2DDC-9FB7-4D59-88F5-9B604149A807}">
      <dgm:prSet/>
      <dgm:spPr/>
      <dgm:t>
        <a:bodyPr/>
        <a:lstStyle/>
        <a:p>
          <a:endParaRPr lang="en-US"/>
        </a:p>
      </dgm:t>
    </dgm:pt>
    <dgm:pt modelId="{CA44ADD2-D2E0-43D4-AB8C-2913A7387A16}" type="sibTrans" cxnId="{2B7E2DDC-9FB7-4D59-88F5-9B604149A807}">
      <dgm:prSet/>
      <dgm:spPr/>
      <dgm:t>
        <a:bodyPr/>
        <a:lstStyle/>
        <a:p>
          <a:endParaRPr lang="en-US"/>
        </a:p>
      </dgm:t>
    </dgm:pt>
    <dgm:pt modelId="{77598F9F-655F-4633-A2F0-A20E6B4985A9}">
      <dgm:prSet phldrT="[Text]"/>
      <dgm:spPr/>
      <dgm:t>
        <a:bodyPr/>
        <a:lstStyle/>
        <a:p>
          <a:r>
            <a:rPr lang="en-US" dirty="0" smtClean="0"/>
            <a:t>2)Fill Executive Board</a:t>
          </a:r>
          <a:endParaRPr lang="en-US" dirty="0"/>
        </a:p>
      </dgm:t>
    </dgm:pt>
    <dgm:pt modelId="{9F617289-6875-4CFC-88F2-F72BD7CD6EBD}" type="parTrans" cxnId="{93190EDD-011A-4698-8781-8BD3657E51BC}">
      <dgm:prSet/>
      <dgm:spPr/>
      <dgm:t>
        <a:bodyPr/>
        <a:lstStyle/>
        <a:p>
          <a:endParaRPr lang="en-US"/>
        </a:p>
      </dgm:t>
    </dgm:pt>
    <dgm:pt modelId="{5DDB150F-8B7A-4002-A464-F295E7655C37}" type="sibTrans" cxnId="{93190EDD-011A-4698-8781-8BD3657E51BC}">
      <dgm:prSet/>
      <dgm:spPr/>
      <dgm:t>
        <a:bodyPr/>
        <a:lstStyle/>
        <a:p>
          <a:endParaRPr lang="en-US"/>
        </a:p>
      </dgm:t>
    </dgm:pt>
    <dgm:pt modelId="{5477F190-C30D-4FD3-A730-EE4C85DE155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3) Evaluate options for organization</a:t>
          </a:r>
        </a:p>
        <a:p>
          <a:pPr defTabSz="1155700">
            <a:lnSpc>
              <a:spcPct val="90000"/>
            </a:lnSpc>
            <a:spcBef>
              <a:spcPct val="0"/>
            </a:spcBef>
            <a:spcAft>
              <a:spcPct val="35000"/>
            </a:spcAft>
          </a:pPr>
          <a:endParaRPr lang="en-US" dirty="0"/>
        </a:p>
      </dgm:t>
    </dgm:pt>
    <dgm:pt modelId="{A520293A-5501-4811-AD31-843210A82A4B}" type="parTrans" cxnId="{8B91ACA1-D04F-4A5E-BA95-0BA9841D7FB6}">
      <dgm:prSet/>
      <dgm:spPr/>
      <dgm:t>
        <a:bodyPr/>
        <a:lstStyle/>
        <a:p>
          <a:endParaRPr lang="en-US"/>
        </a:p>
      </dgm:t>
    </dgm:pt>
    <dgm:pt modelId="{147BFA8A-8421-489B-8D47-95967168E119}" type="sibTrans" cxnId="{8B91ACA1-D04F-4A5E-BA95-0BA9841D7FB6}">
      <dgm:prSet/>
      <dgm:spPr/>
      <dgm:t>
        <a:bodyPr/>
        <a:lstStyle/>
        <a:p>
          <a:endParaRPr lang="en-US"/>
        </a:p>
      </dgm:t>
    </dgm:pt>
    <dgm:pt modelId="{00936BA3-3381-43EB-B724-D5947D84B4AD}" type="pres">
      <dgm:prSet presAssocID="{9D34C1C9-7CC8-4D50-BF18-A74858A678B9}" presName="rootnode" presStyleCnt="0">
        <dgm:presLayoutVars>
          <dgm:chMax/>
          <dgm:chPref/>
          <dgm:dir/>
          <dgm:animLvl val="lvl"/>
        </dgm:presLayoutVars>
      </dgm:prSet>
      <dgm:spPr/>
      <dgm:t>
        <a:bodyPr/>
        <a:lstStyle/>
        <a:p>
          <a:endParaRPr lang="en-US"/>
        </a:p>
      </dgm:t>
    </dgm:pt>
    <dgm:pt modelId="{2E94E5B1-F9EE-4290-8A2C-A50AD470BBF7}" type="pres">
      <dgm:prSet presAssocID="{32E3382B-ABCA-4380-881A-3E8B6DCA0AD5}" presName="composite" presStyleCnt="0"/>
      <dgm:spPr/>
    </dgm:pt>
    <dgm:pt modelId="{F6A1D8AD-C038-40A7-9C27-AE9B5607064F}" type="pres">
      <dgm:prSet presAssocID="{32E3382B-ABCA-4380-881A-3E8B6DCA0AD5}" presName="LShape" presStyleLbl="alignNode1" presStyleIdx="0" presStyleCnt="5"/>
      <dgm:spPr/>
    </dgm:pt>
    <dgm:pt modelId="{2639F59F-2056-46FD-9663-D20CC75154F0}" type="pres">
      <dgm:prSet presAssocID="{32E3382B-ABCA-4380-881A-3E8B6DCA0AD5}" presName="ParentText" presStyleLbl="revTx" presStyleIdx="0" presStyleCnt="3">
        <dgm:presLayoutVars>
          <dgm:chMax val="0"/>
          <dgm:chPref val="0"/>
          <dgm:bulletEnabled val="1"/>
        </dgm:presLayoutVars>
      </dgm:prSet>
      <dgm:spPr/>
      <dgm:t>
        <a:bodyPr/>
        <a:lstStyle/>
        <a:p>
          <a:endParaRPr lang="en-US"/>
        </a:p>
      </dgm:t>
    </dgm:pt>
    <dgm:pt modelId="{4D3590C8-D51B-4CBC-B826-65F432B63704}" type="pres">
      <dgm:prSet presAssocID="{32E3382B-ABCA-4380-881A-3E8B6DCA0AD5}" presName="Triangle" presStyleLbl="alignNode1" presStyleIdx="1" presStyleCnt="5"/>
      <dgm:spPr/>
    </dgm:pt>
    <dgm:pt modelId="{06B44FE5-9491-48C8-A069-C42A273E4BD2}" type="pres">
      <dgm:prSet presAssocID="{CA44ADD2-D2E0-43D4-AB8C-2913A7387A16}" presName="sibTrans" presStyleCnt="0"/>
      <dgm:spPr/>
    </dgm:pt>
    <dgm:pt modelId="{A900374C-5B93-44BE-A8C9-AF137F45CED0}" type="pres">
      <dgm:prSet presAssocID="{CA44ADD2-D2E0-43D4-AB8C-2913A7387A16}" presName="space" presStyleCnt="0"/>
      <dgm:spPr/>
    </dgm:pt>
    <dgm:pt modelId="{48644990-FCB0-4029-8199-34EEF33DCBB9}" type="pres">
      <dgm:prSet presAssocID="{77598F9F-655F-4633-A2F0-A20E6B4985A9}" presName="composite" presStyleCnt="0"/>
      <dgm:spPr/>
    </dgm:pt>
    <dgm:pt modelId="{BA299C8A-6CA6-460B-A613-511339EEF5ED}" type="pres">
      <dgm:prSet presAssocID="{77598F9F-655F-4633-A2F0-A20E6B4985A9}" presName="LShape" presStyleLbl="alignNode1" presStyleIdx="2" presStyleCnt="5"/>
      <dgm:spPr/>
    </dgm:pt>
    <dgm:pt modelId="{35185BAC-19FA-4B30-B5CE-312676BBECD4}" type="pres">
      <dgm:prSet presAssocID="{77598F9F-655F-4633-A2F0-A20E6B4985A9}" presName="ParentText" presStyleLbl="revTx" presStyleIdx="1" presStyleCnt="3">
        <dgm:presLayoutVars>
          <dgm:chMax val="0"/>
          <dgm:chPref val="0"/>
          <dgm:bulletEnabled val="1"/>
        </dgm:presLayoutVars>
      </dgm:prSet>
      <dgm:spPr/>
      <dgm:t>
        <a:bodyPr/>
        <a:lstStyle/>
        <a:p>
          <a:endParaRPr lang="en-US"/>
        </a:p>
      </dgm:t>
    </dgm:pt>
    <dgm:pt modelId="{3FF2F336-DBC0-4437-8DB2-9AD07A522836}" type="pres">
      <dgm:prSet presAssocID="{77598F9F-655F-4633-A2F0-A20E6B4985A9}" presName="Triangle" presStyleLbl="alignNode1" presStyleIdx="3" presStyleCnt="5"/>
      <dgm:spPr/>
    </dgm:pt>
    <dgm:pt modelId="{6FA01788-19CA-4BB6-BB54-EB7D19741710}" type="pres">
      <dgm:prSet presAssocID="{5DDB150F-8B7A-4002-A464-F295E7655C37}" presName="sibTrans" presStyleCnt="0"/>
      <dgm:spPr/>
    </dgm:pt>
    <dgm:pt modelId="{15DFC80D-1DCE-4A2F-9207-76E57F63CB03}" type="pres">
      <dgm:prSet presAssocID="{5DDB150F-8B7A-4002-A464-F295E7655C37}" presName="space" presStyleCnt="0"/>
      <dgm:spPr/>
    </dgm:pt>
    <dgm:pt modelId="{A4EC4113-B3A1-4A8C-955D-B161121DA06B}" type="pres">
      <dgm:prSet presAssocID="{5477F190-C30D-4FD3-A730-EE4C85DE1554}" presName="composite" presStyleCnt="0"/>
      <dgm:spPr/>
    </dgm:pt>
    <dgm:pt modelId="{7AA5DA88-1357-4F1C-A036-B4444CBAE7CE}" type="pres">
      <dgm:prSet presAssocID="{5477F190-C30D-4FD3-A730-EE4C85DE1554}" presName="LShape" presStyleLbl="alignNode1" presStyleIdx="4" presStyleCnt="5"/>
      <dgm:spPr/>
    </dgm:pt>
    <dgm:pt modelId="{A2344E17-12D8-47A7-A84D-F23C9BE6C529}" type="pres">
      <dgm:prSet presAssocID="{5477F190-C30D-4FD3-A730-EE4C85DE1554}" presName="ParentText" presStyleLbl="revTx" presStyleIdx="2" presStyleCnt="3">
        <dgm:presLayoutVars>
          <dgm:chMax val="0"/>
          <dgm:chPref val="0"/>
          <dgm:bulletEnabled val="1"/>
        </dgm:presLayoutVars>
      </dgm:prSet>
      <dgm:spPr/>
      <dgm:t>
        <a:bodyPr/>
        <a:lstStyle/>
        <a:p>
          <a:endParaRPr lang="en-US"/>
        </a:p>
      </dgm:t>
    </dgm:pt>
  </dgm:ptLst>
  <dgm:cxnLst>
    <dgm:cxn modelId="{33E3A78B-A767-4016-988E-80362EF5CB4F}" type="presOf" srcId="{32E3382B-ABCA-4380-881A-3E8B6DCA0AD5}" destId="{2639F59F-2056-46FD-9663-D20CC75154F0}" srcOrd="0" destOrd="0" presId="urn:microsoft.com/office/officeart/2009/3/layout/StepUpProcess"/>
    <dgm:cxn modelId="{8B91ACA1-D04F-4A5E-BA95-0BA9841D7FB6}" srcId="{9D34C1C9-7CC8-4D50-BF18-A74858A678B9}" destId="{5477F190-C30D-4FD3-A730-EE4C85DE1554}" srcOrd="2" destOrd="0" parTransId="{A520293A-5501-4811-AD31-843210A82A4B}" sibTransId="{147BFA8A-8421-489B-8D47-95967168E119}"/>
    <dgm:cxn modelId="{6207E672-CED3-4C31-88BE-D67E26921827}" type="presOf" srcId="{9D34C1C9-7CC8-4D50-BF18-A74858A678B9}" destId="{00936BA3-3381-43EB-B724-D5947D84B4AD}" srcOrd="0" destOrd="0" presId="urn:microsoft.com/office/officeart/2009/3/layout/StepUpProcess"/>
    <dgm:cxn modelId="{2A18A94F-1690-4054-8D5E-3E2A522D448C}" type="presOf" srcId="{77598F9F-655F-4633-A2F0-A20E6B4985A9}" destId="{35185BAC-19FA-4B30-B5CE-312676BBECD4}" srcOrd="0" destOrd="0" presId="urn:microsoft.com/office/officeart/2009/3/layout/StepUpProcess"/>
    <dgm:cxn modelId="{284C7333-1471-46EF-89B3-7636C61A99DE}" type="presOf" srcId="{5477F190-C30D-4FD3-A730-EE4C85DE1554}" destId="{A2344E17-12D8-47A7-A84D-F23C9BE6C529}" srcOrd="0" destOrd="0" presId="urn:microsoft.com/office/officeart/2009/3/layout/StepUpProcess"/>
    <dgm:cxn modelId="{93190EDD-011A-4698-8781-8BD3657E51BC}" srcId="{9D34C1C9-7CC8-4D50-BF18-A74858A678B9}" destId="{77598F9F-655F-4633-A2F0-A20E6B4985A9}" srcOrd="1" destOrd="0" parTransId="{9F617289-6875-4CFC-88F2-F72BD7CD6EBD}" sibTransId="{5DDB150F-8B7A-4002-A464-F295E7655C37}"/>
    <dgm:cxn modelId="{2B7E2DDC-9FB7-4D59-88F5-9B604149A807}" srcId="{9D34C1C9-7CC8-4D50-BF18-A74858A678B9}" destId="{32E3382B-ABCA-4380-881A-3E8B6DCA0AD5}" srcOrd="0" destOrd="0" parTransId="{7512E999-8D08-4080-BDF4-F26D4352D081}" sibTransId="{CA44ADD2-D2E0-43D4-AB8C-2913A7387A16}"/>
    <dgm:cxn modelId="{7277773E-AE1E-451D-AE15-A3CA7D33AD7E}" type="presParOf" srcId="{00936BA3-3381-43EB-B724-D5947D84B4AD}" destId="{2E94E5B1-F9EE-4290-8A2C-A50AD470BBF7}" srcOrd="0" destOrd="0" presId="urn:microsoft.com/office/officeart/2009/3/layout/StepUpProcess"/>
    <dgm:cxn modelId="{BD31B829-B870-4B9C-B6BA-78EE970B1A27}" type="presParOf" srcId="{2E94E5B1-F9EE-4290-8A2C-A50AD470BBF7}" destId="{F6A1D8AD-C038-40A7-9C27-AE9B5607064F}" srcOrd="0" destOrd="0" presId="urn:microsoft.com/office/officeart/2009/3/layout/StepUpProcess"/>
    <dgm:cxn modelId="{6BD2820B-51F3-451D-84B1-24765A2EBECB}" type="presParOf" srcId="{2E94E5B1-F9EE-4290-8A2C-A50AD470BBF7}" destId="{2639F59F-2056-46FD-9663-D20CC75154F0}" srcOrd="1" destOrd="0" presId="urn:microsoft.com/office/officeart/2009/3/layout/StepUpProcess"/>
    <dgm:cxn modelId="{50BFA0BF-6C8F-4BA4-9691-B2A1518B83DE}" type="presParOf" srcId="{2E94E5B1-F9EE-4290-8A2C-A50AD470BBF7}" destId="{4D3590C8-D51B-4CBC-B826-65F432B63704}" srcOrd="2" destOrd="0" presId="urn:microsoft.com/office/officeart/2009/3/layout/StepUpProcess"/>
    <dgm:cxn modelId="{8E090AF2-A39B-447D-89BF-3374E158291F}" type="presParOf" srcId="{00936BA3-3381-43EB-B724-D5947D84B4AD}" destId="{06B44FE5-9491-48C8-A069-C42A273E4BD2}" srcOrd="1" destOrd="0" presId="urn:microsoft.com/office/officeart/2009/3/layout/StepUpProcess"/>
    <dgm:cxn modelId="{E249661F-C6FE-4F68-801D-F6CD540CF79B}" type="presParOf" srcId="{06B44FE5-9491-48C8-A069-C42A273E4BD2}" destId="{A900374C-5B93-44BE-A8C9-AF137F45CED0}" srcOrd="0" destOrd="0" presId="urn:microsoft.com/office/officeart/2009/3/layout/StepUpProcess"/>
    <dgm:cxn modelId="{589AA6A4-CF6B-4EEE-9E13-5D3F669897BA}" type="presParOf" srcId="{00936BA3-3381-43EB-B724-D5947D84B4AD}" destId="{48644990-FCB0-4029-8199-34EEF33DCBB9}" srcOrd="2" destOrd="0" presId="urn:microsoft.com/office/officeart/2009/3/layout/StepUpProcess"/>
    <dgm:cxn modelId="{E24E1D8F-C029-4F84-9828-78621C6145F0}" type="presParOf" srcId="{48644990-FCB0-4029-8199-34EEF33DCBB9}" destId="{BA299C8A-6CA6-460B-A613-511339EEF5ED}" srcOrd="0" destOrd="0" presId="urn:microsoft.com/office/officeart/2009/3/layout/StepUpProcess"/>
    <dgm:cxn modelId="{52FF738F-EE3C-4B99-9123-5CB37AA2AAAE}" type="presParOf" srcId="{48644990-FCB0-4029-8199-34EEF33DCBB9}" destId="{35185BAC-19FA-4B30-B5CE-312676BBECD4}" srcOrd="1" destOrd="0" presId="urn:microsoft.com/office/officeart/2009/3/layout/StepUpProcess"/>
    <dgm:cxn modelId="{4E03F91E-70FD-4E52-B9E8-2A95048D1D08}" type="presParOf" srcId="{48644990-FCB0-4029-8199-34EEF33DCBB9}" destId="{3FF2F336-DBC0-4437-8DB2-9AD07A522836}" srcOrd="2" destOrd="0" presId="urn:microsoft.com/office/officeart/2009/3/layout/StepUpProcess"/>
    <dgm:cxn modelId="{BB5603C5-85BF-4ED6-B170-A7881B2E44BF}" type="presParOf" srcId="{00936BA3-3381-43EB-B724-D5947D84B4AD}" destId="{6FA01788-19CA-4BB6-BB54-EB7D19741710}" srcOrd="3" destOrd="0" presId="urn:microsoft.com/office/officeart/2009/3/layout/StepUpProcess"/>
    <dgm:cxn modelId="{6CC39F18-D5DD-45FC-99B7-983CAC2ACAF9}" type="presParOf" srcId="{6FA01788-19CA-4BB6-BB54-EB7D19741710}" destId="{15DFC80D-1DCE-4A2F-9207-76E57F63CB03}" srcOrd="0" destOrd="0" presId="urn:microsoft.com/office/officeart/2009/3/layout/StepUpProcess"/>
    <dgm:cxn modelId="{B339D8E9-8544-4006-83AB-CAE36997BF54}" type="presParOf" srcId="{00936BA3-3381-43EB-B724-D5947D84B4AD}" destId="{A4EC4113-B3A1-4A8C-955D-B161121DA06B}" srcOrd="4" destOrd="0" presId="urn:microsoft.com/office/officeart/2009/3/layout/StepUpProcess"/>
    <dgm:cxn modelId="{4D6305C8-8CB9-4505-B167-B7D426177C0C}" type="presParOf" srcId="{A4EC4113-B3A1-4A8C-955D-B161121DA06B}" destId="{7AA5DA88-1357-4F1C-A036-B4444CBAE7CE}" srcOrd="0" destOrd="0" presId="urn:microsoft.com/office/officeart/2009/3/layout/StepUpProcess"/>
    <dgm:cxn modelId="{15806FEE-E318-4517-BD56-7D7A44C8A93D}" type="presParOf" srcId="{A4EC4113-B3A1-4A8C-955D-B161121DA06B}" destId="{A2344E17-12D8-47A7-A84D-F23C9BE6C52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70EF9-CAF6-4156-9A0E-CFDD88D952D3}" type="doc">
      <dgm:prSet loTypeId="urn:microsoft.com/office/officeart/2005/8/layout/bList2" loCatId="list" qsTypeId="urn:microsoft.com/office/officeart/2005/8/quickstyle/simple5" qsCatId="simple" csTypeId="urn:microsoft.com/office/officeart/2005/8/colors/accent1_2" csCatId="accent1" phldr="1"/>
      <dgm:spPr/>
      <dgm:t>
        <a:bodyPr/>
        <a:lstStyle/>
        <a:p>
          <a:endParaRPr lang="en-US"/>
        </a:p>
      </dgm:t>
    </dgm:pt>
    <dgm:pt modelId="{0F4D3E0F-7A4C-44F5-A9A8-9289342FFD30}">
      <dgm:prSet phldrT="[Text]"/>
      <dgm:spPr/>
      <dgm:t>
        <a:bodyPr/>
        <a:lstStyle/>
        <a:p>
          <a:r>
            <a:rPr lang="en-US" dirty="0" smtClean="0"/>
            <a:t>Consumers</a:t>
          </a:r>
          <a:endParaRPr lang="en-US" dirty="0"/>
        </a:p>
      </dgm:t>
    </dgm:pt>
    <dgm:pt modelId="{E36E70AE-D5E5-452B-8C22-519AD9D05C36}" type="parTrans" cxnId="{A01FCD0B-0E6E-4427-9496-0BEE68B96D70}">
      <dgm:prSet/>
      <dgm:spPr/>
      <dgm:t>
        <a:bodyPr/>
        <a:lstStyle/>
        <a:p>
          <a:endParaRPr lang="en-US"/>
        </a:p>
      </dgm:t>
    </dgm:pt>
    <dgm:pt modelId="{5C4E08E8-3B91-4E38-B865-92E7583FC756}" type="sibTrans" cxnId="{A01FCD0B-0E6E-4427-9496-0BEE68B96D70}">
      <dgm:prSet/>
      <dgm:spPr/>
      <dgm:t>
        <a:bodyPr/>
        <a:lstStyle/>
        <a:p>
          <a:endParaRPr lang="en-US"/>
        </a:p>
      </dgm:t>
    </dgm:pt>
    <dgm:pt modelId="{5AECA5E3-E953-4FE2-888D-7CB5796DC307}">
      <dgm:prSet phldrT="[Text]" custT="1"/>
      <dgm:spPr/>
      <dgm:t>
        <a:bodyPr/>
        <a:lstStyle/>
        <a:p>
          <a:r>
            <a:rPr lang="en-US" sz="1600" dirty="0" smtClean="0"/>
            <a:t>Parent of child with SED</a:t>
          </a:r>
          <a:endParaRPr lang="en-US" sz="1600" dirty="0"/>
        </a:p>
      </dgm:t>
    </dgm:pt>
    <dgm:pt modelId="{A8ED148A-AFB2-4CDB-BDEC-24127DE9E6A7}" type="parTrans" cxnId="{E929E657-E0F5-4BF2-9C04-E669F3C7D10D}">
      <dgm:prSet/>
      <dgm:spPr/>
      <dgm:t>
        <a:bodyPr/>
        <a:lstStyle/>
        <a:p>
          <a:endParaRPr lang="en-US"/>
        </a:p>
      </dgm:t>
    </dgm:pt>
    <dgm:pt modelId="{F35335E6-5AF5-4927-B568-8FA981FAEA96}" type="sibTrans" cxnId="{E929E657-E0F5-4BF2-9C04-E669F3C7D10D}">
      <dgm:prSet/>
      <dgm:spPr/>
      <dgm:t>
        <a:bodyPr/>
        <a:lstStyle/>
        <a:p>
          <a:endParaRPr lang="en-US"/>
        </a:p>
      </dgm:t>
    </dgm:pt>
    <dgm:pt modelId="{8BF2197A-DBA4-4102-8B1B-E4E45F055097}">
      <dgm:prSet phldrT="[Text]" custT="1"/>
      <dgm:spPr/>
      <dgm:t>
        <a:bodyPr/>
        <a:lstStyle/>
        <a:p>
          <a:r>
            <a:rPr lang="en-US" sz="1600" dirty="0" smtClean="0"/>
            <a:t>AMH consumer rep</a:t>
          </a:r>
          <a:endParaRPr lang="en-US" sz="1600" dirty="0"/>
        </a:p>
      </dgm:t>
    </dgm:pt>
    <dgm:pt modelId="{5CCE5C77-89C1-4958-9F93-5E786A3A9E94}" type="parTrans" cxnId="{7387D0A2-B43B-4EBF-AD4E-B293D0FE5A76}">
      <dgm:prSet/>
      <dgm:spPr/>
      <dgm:t>
        <a:bodyPr/>
        <a:lstStyle/>
        <a:p>
          <a:endParaRPr lang="en-US"/>
        </a:p>
      </dgm:t>
    </dgm:pt>
    <dgm:pt modelId="{9C128E91-7681-4EFB-830C-3C4BCE472E45}" type="sibTrans" cxnId="{7387D0A2-B43B-4EBF-AD4E-B293D0FE5A76}">
      <dgm:prSet/>
      <dgm:spPr/>
      <dgm:t>
        <a:bodyPr/>
        <a:lstStyle/>
        <a:p>
          <a:endParaRPr lang="en-US"/>
        </a:p>
      </dgm:t>
    </dgm:pt>
    <dgm:pt modelId="{FC960157-E3D9-47CA-B46C-FE9BE417E36A}">
      <dgm:prSet phldrT="[Text]" custT="1"/>
      <dgm:spPr/>
      <dgm:t>
        <a:bodyPr/>
        <a:lstStyle/>
        <a:p>
          <a:pPr algn="l"/>
          <a:r>
            <a:rPr lang="en-US" sz="2500" dirty="0" smtClean="0">
              <a:solidFill>
                <a:schemeClr val="bg1"/>
              </a:solidFill>
            </a:rPr>
            <a:t>Providers</a:t>
          </a:r>
          <a:endParaRPr lang="en-US" sz="2500" dirty="0"/>
        </a:p>
      </dgm:t>
    </dgm:pt>
    <dgm:pt modelId="{6D83B9AB-13FC-4B98-B276-D27014B2225D}" type="parTrans" cxnId="{E0C71FC5-88C0-41B8-B7C0-48A42C23B05B}">
      <dgm:prSet/>
      <dgm:spPr/>
      <dgm:t>
        <a:bodyPr/>
        <a:lstStyle/>
        <a:p>
          <a:endParaRPr lang="en-US"/>
        </a:p>
      </dgm:t>
    </dgm:pt>
    <dgm:pt modelId="{47458C77-4DF0-4208-8120-1DAE2135D931}" type="sibTrans" cxnId="{E0C71FC5-88C0-41B8-B7C0-48A42C23B05B}">
      <dgm:prSet/>
      <dgm:spPr/>
      <dgm:t>
        <a:bodyPr/>
        <a:lstStyle/>
        <a:p>
          <a:endParaRPr lang="en-US"/>
        </a:p>
      </dgm:t>
    </dgm:pt>
    <dgm:pt modelId="{45F71B06-1697-47CC-B3B5-F44754158E5A}">
      <dgm:prSet phldrT="[Text]" custT="1"/>
      <dgm:spPr/>
      <dgm:t>
        <a:bodyPr/>
        <a:lstStyle/>
        <a:p>
          <a:r>
            <a:rPr lang="en-US" sz="1600" dirty="0" smtClean="0"/>
            <a:t>(2) Health &amp; Welfare BH employees</a:t>
          </a:r>
          <a:endParaRPr lang="en-US" sz="1600" dirty="0"/>
        </a:p>
      </dgm:t>
    </dgm:pt>
    <dgm:pt modelId="{44A5AC44-A0E8-4C49-9EBA-D6BD561A1917}" type="parTrans" cxnId="{A2D0D52F-BEAD-4368-B861-C128919CA214}">
      <dgm:prSet/>
      <dgm:spPr/>
      <dgm:t>
        <a:bodyPr/>
        <a:lstStyle/>
        <a:p>
          <a:endParaRPr lang="en-US"/>
        </a:p>
      </dgm:t>
    </dgm:pt>
    <dgm:pt modelId="{279DB0ED-9E24-48AC-A34F-D6B807ADF820}" type="sibTrans" cxnId="{A2D0D52F-BEAD-4368-B861-C128919CA214}">
      <dgm:prSet/>
      <dgm:spPr/>
      <dgm:t>
        <a:bodyPr/>
        <a:lstStyle/>
        <a:p>
          <a:endParaRPr lang="en-US"/>
        </a:p>
      </dgm:t>
    </dgm:pt>
    <dgm:pt modelId="{5B74634F-2C32-4AE5-A748-0D83937DB1C0}">
      <dgm:prSet phldrT="[Text]"/>
      <dgm:spPr/>
      <dgm:t>
        <a:bodyPr/>
        <a:lstStyle/>
        <a:p>
          <a:r>
            <a:rPr lang="en-US" dirty="0" smtClean="0"/>
            <a:t>Partners</a:t>
          </a:r>
          <a:endParaRPr lang="en-US" dirty="0"/>
        </a:p>
      </dgm:t>
    </dgm:pt>
    <dgm:pt modelId="{8F47AADB-A73F-400F-8E28-A5ED1F9E53E2}" type="parTrans" cxnId="{CD938822-03FA-432B-A8A0-7CC4BF121419}">
      <dgm:prSet/>
      <dgm:spPr/>
      <dgm:t>
        <a:bodyPr/>
        <a:lstStyle/>
        <a:p>
          <a:endParaRPr lang="en-US"/>
        </a:p>
      </dgm:t>
    </dgm:pt>
    <dgm:pt modelId="{B54815D6-170B-421E-B35B-599745DEF1F0}" type="sibTrans" cxnId="{CD938822-03FA-432B-A8A0-7CC4BF121419}">
      <dgm:prSet/>
      <dgm:spPr/>
      <dgm:t>
        <a:bodyPr/>
        <a:lstStyle/>
        <a:p>
          <a:endParaRPr lang="en-US"/>
        </a:p>
      </dgm:t>
    </dgm:pt>
    <dgm:pt modelId="{D51EFA4A-4322-41E5-BBC9-2213EB0B4675}">
      <dgm:prSet phldrT="[Text]" custT="1"/>
      <dgm:spPr/>
      <dgm:t>
        <a:bodyPr/>
        <a:lstStyle/>
        <a:p>
          <a:r>
            <a:rPr lang="en-US" sz="1600" dirty="0" smtClean="0"/>
            <a:t>(3) County Commissioners</a:t>
          </a:r>
          <a:endParaRPr lang="en-US" sz="1600" dirty="0"/>
        </a:p>
      </dgm:t>
    </dgm:pt>
    <dgm:pt modelId="{E7E4CBA0-7BDC-41D9-9465-CC38D68DE037}" type="parTrans" cxnId="{09D71732-0000-4F79-A9E2-5D6FA2262752}">
      <dgm:prSet/>
      <dgm:spPr/>
      <dgm:t>
        <a:bodyPr/>
        <a:lstStyle/>
        <a:p>
          <a:endParaRPr lang="en-US"/>
        </a:p>
      </dgm:t>
    </dgm:pt>
    <dgm:pt modelId="{74E41D07-08D9-4E85-8D09-AA5AD17A953D}" type="sibTrans" cxnId="{09D71732-0000-4F79-A9E2-5D6FA2262752}">
      <dgm:prSet/>
      <dgm:spPr/>
      <dgm:t>
        <a:bodyPr/>
        <a:lstStyle/>
        <a:p>
          <a:endParaRPr lang="en-US"/>
        </a:p>
      </dgm:t>
    </dgm:pt>
    <dgm:pt modelId="{2BA2AB03-5656-4073-A78B-CFB9A4B50F48}">
      <dgm:prSet phldrT="[Text]" custT="1"/>
      <dgm:spPr/>
      <dgm:t>
        <a:bodyPr/>
        <a:lstStyle/>
        <a:p>
          <a:r>
            <a:rPr lang="en-US" sz="1600" dirty="0" smtClean="0"/>
            <a:t>Law Enforcement officer </a:t>
          </a:r>
          <a:endParaRPr lang="en-US" sz="1600" dirty="0"/>
        </a:p>
      </dgm:t>
    </dgm:pt>
    <dgm:pt modelId="{F1F7EAC5-0F8A-4A69-949C-3B6D1B4E2AC9}" type="parTrans" cxnId="{78E5EC14-8E86-4D80-97E6-164A515AD8A2}">
      <dgm:prSet/>
      <dgm:spPr/>
      <dgm:t>
        <a:bodyPr/>
        <a:lstStyle/>
        <a:p>
          <a:endParaRPr lang="en-US"/>
        </a:p>
      </dgm:t>
    </dgm:pt>
    <dgm:pt modelId="{B4341A9F-9D50-4C85-9170-57C898AA1610}" type="sibTrans" cxnId="{78E5EC14-8E86-4D80-97E6-164A515AD8A2}">
      <dgm:prSet/>
      <dgm:spPr/>
      <dgm:t>
        <a:bodyPr/>
        <a:lstStyle/>
        <a:p>
          <a:endParaRPr lang="en-US"/>
        </a:p>
      </dgm:t>
    </dgm:pt>
    <dgm:pt modelId="{9346135B-203F-4616-9A16-6CB2D603581F}">
      <dgm:prSet phldrT="[Text]"/>
      <dgm:spPr/>
      <dgm:t>
        <a:bodyPr/>
        <a:lstStyle/>
        <a:p>
          <a:endParaRPr lang="en-US" sz="1800" dirty="0"/>
        </a:p>
      </dgm:t>
    </dgm:pt>
    <dgm:pt modelId="{616F7590-26A8-4F3C-AD0F-DC8B4849741F}" type="parTrans" cxnId="{AFB7C60C-FD7B-4E3C-A92A-1324833121C4}">
      <dgm:prSet/>
      <dgm:spPr/>
      <dgm:t>
        <a:bodyPr/>
        <a:lstStyle/>
        <a:p>
          <a:endParaRPr lang="en-US"/>
        </a:p>
      </dgm:t>
    </dgm:pt>
    <dgm:pt modelId="{1099BEDC-145C-4C3E-BC3C-870C7821B0AA}" type="sibTrans" cxnId="{AFB7C60C-FD7B-4E3C-A92A-1324833121C4}">
      <dgm:prSet/>
      <dgm:spPr/>
      <dgm:t>
        <a:bodyPr/>
        <a:lstStyle/>
        <a:p>
          <a:endParaRPr lang="en-US"/>
        </a:p>
      </dgm:t>
    </dgm:pt>
    <dgm:pt modelId="{30323E03-02FF-4957-B3DF-03D973FA172E}">
      <dgm:prSet phldrT="[Text]" custT="1"/>
      <dgm:spPr/>
      <dgm:t>
        <a:bodyPr/>
        <a:lstStyle/>
        <a:p>
          <a:r>
            <a:rPr lang="en-US" sz="1600" dirty="0" smtClean="0"/>
            <a:t>Parent of child with SUD </a:t>
          </a:r>
          <a:endParaRPr lang="en-US" sz="1600" dirty="0"/>
        </a:p>
      </dgm:t>
    </dgm:pt>
    <dgm:pt modelId="{60E93880-18DF-4CD4-9EC9-A92245151489}" type="parTrans" cxnId="{EF37419A-7564-4239-B77B-C665AB39FFD1}">
      <dgm:prSet/>
      <dgm:spPr/>
      <dgm:t>
        <a:bodyPr/>
        <a:lstStyle/>
        <a:p>
          <a:endParaRPr lang="en-US"/>
        </a:p>
      </dgm:t>
    </dgm:pt>
    <dgm:pt modelId="{39C68F85-4714-450E-BE5B-1A065B23C5C2}" type="sibTrans" cxnId="{EF37419A-7564-4239-B77B-C665AB39FFD1}">
      <dgm:prSet/>
      <dgm:spPr/>
      <dgm:t>
        <a:bodyPr/>
        <a:lstStyle/>
        <a:p>
          <a:endParaRPr lang="en-US"/>
        </a:p>
      </dgm:t>
    </dgm:pt>
    <dgm:pt modelId="{36E6216E-4EAC-484E-91DB-F4001BFDA93D}">
      <dgm:prSet phldrT="[Text]" custT="1"/>
      <dgm:spPr/>
      <dgm:t>
        <a:bodyPr/>
        <a:lstStyle/>
        <a:p>
          <a:r>
            <a:rPr lang="en-US" sz="1600" dirty="0" smtClean="0"/>
            <a:t>MH advocate</a:t>
          </a:r>
          <a:endParaRPr lang="en-US" sz="1600" dirty="0"/>
        </a:p>
      </dgm:t>
    </dgm:pt>
    <dgm:pt modelId="{B8E274B2-8BEB-4D40-A900-5C1AF332FF81}" type="parTrans" cxnId="{9955BEE3-A4C6-4323-B378-5F6D14D23609}">
      <dgm:prSet/>
      <dgm:spPr/>
      <dgm:t>
        <a:bodyPr/>
        <a:lstStyle/>
        <a:p>
          <a:endParaRPr lang="en-US"/>
        </a:p>
      </dgm:t>
    </dgm:pt>
    <dgm:pt modelId="{A28699E7-EB77-436C-B935-A00996F0C324}" type="sibTrans" cxnId="{9955BEE3-A4C6-4323-B378-5F6D14D23609}">
      <dgm:prSet/>
      <dgm:spPr/>
      <dgm:t>
        <a:bodyPr/>
        <a:lstStyle/>
        <a:p>
          <a:endParaRPr lang="en-US"/>
        </a:p>
      </dgm:t>
    </dgm:pt>
    <dgm:pt modelId="{112109C7-9EB8-4CE4-836A-B7D69FB3A866}">
      <dgm:prSet phldrT="[Text]" custT="1"/>
      <dgm:spPr/>
      <dgm:t>
        <a:bodyPr/>
        <a:lstStyle/>
        <a:p>
          <a:r>
            <a:rPr lang="en-US" sz="1600" dirty="0" smtClean="0"/>
            <a:t>SUD advocate</a:t>
          </a:r>
          <a:endParaRPr lang="en-US" sz="1600" dirty="0"/>
        </a:p>
      </dgm:t>
    </dgm:pt>
    <dgm:pt modelId="{83874432-DA23-492C-AE3E-4FAA9DCA8F97}" type="parTrans" cxnId="{62E118AA-032D-496B-BD83-EA8BDE880697}">
      <dgm:prSet/>
      <dgm:spPr/>
      <dgm:t>
        <a:bodyPr/>
        <a:lstStyle/>
        <a:p>
          <a:endParaRPr lang="en-US"/>
        </a:p>
      </dgm:t>
    </dgm:pt>
    <dgm:pt modelId="{CF09A9F4-ECEC-4D8F-B910-982E70760B93}" type="sibTrans" cxnId="{62E118AA-032D-496B-BD83-EA8BDE880697}">
      <dgm:prSet/>
      <dgm:spPr/>
      <dgm:t>
        <a:bodyPr/>
        <a:lstStyle/>
        <a:p>
          <a:endParaRPr lang="en-US"/>
        </a:p>
      </dgm:t>
    </dgm:pt>
    <dgm:pt modelId="{9BE13868-C945-4B33-8B88-05A3E59A0C7C}">
      <dgm:prSet phldrT="[Text]"/>
      <dgm:spPr/>
      <dgm:t>
        <a:bodyPr/>
        <a:lstStyle/>
        <a:p>
          <a:endParaRPr lang="en-US" sz="1800" dirty="0"/>
        </a:p>
      </dgm:t>
    </dgm:pt>
    <dgm:pt modelId="{4400C9D2-B826-4409-8669-36E59DFE80CE}" type="parTrans" cxnId="{08C7D26E-A3A2-41D5-9024-47B36651364A}">
      <dgm:prSet/>
      <dgm:spPr/>
      <dgm:t>
        <a:bodyPr/>
        <a:lstStyle/>
        <a:p>
          <a:endParaRPr lang="en-US"/>
        </a:p>
      </dgm:t>
    </dgm:pt>
    <dgm:pt modelId="{5891A89B-5989-4872-9CD2-CAA741825234}" type="sibTrans" cxnId="{08C7D26E-A3A2-41D5-9024-47B36651364A}">
      <dgm:prSet/>
      <dgm:spPr/>
      <dgm:t>
        <a:bodyPr/>
        <a:lstStyle/>
        <a:p>
          <a:endParaRPr lang="en-US"/>
        </a:p>
      </dgm:t>
    </dgm:pt>
    <dgm:pt modelId="{03B17773-1C6D-4005-8554-0AB1704CF363}">
      <dgm:prSet phldrT="[Text]" custT="1"/>
      <dgm:spPr/>
      <dgm:t>
        <a:bodyPr/>
        <a:lstStyle/>
        <a:p>
          <a:r>
            <a:rPr lang="en-US" sz="1600" dirty="0" smtClean="0"/>
            <a:t>Adult SUD consumer rep</a:t>
          </a:r>
          <a:endParaRPr lang="en-US" sz="1600" dirty="0"/>
        </a:p>
      </dgm:t>
    </dgm:pt>
    <dgm:pt modelId="{20A64FCC-C5A0-4EC9-910E-2242799F0879}" type="parTrans" cxnId="{EC910C00-447C-41A4-9C8D-EF3DD9AC6CED}">
      <dgm:prSet/>
      <dgm:spPr/>
      <dgm:t>
        <a:bodyPr/>
        <a:lstStyle/>
        <a:p>
          <a:endParaRPr lang="en-US"/>
        </a:p>
      </dgm:t>
    </dgm:pt>
    <dgm:pt modelId="{473026C4-7FB5-4002-9287-1D090215C1F2}" type="sibTrans" cxnId="{EC910C00-447C-41A4-9C8D-EF3DD9AC6CED}">
      <dgm:prSet/>
      <dgm:spPr/>
      <dgm:t>
        <a:bodyPr/>
        <a:lstStyle/>
        <a:p>
          <a:endParaRPr lang="en-US"/>
        </a:p>
      </dgm:t>
    </dgm:pt>
    <dgm:pt modelId="{7F83AB56-73B8-439A-B8AE-2CBEBB3505C6}">
      <dgm:prSet phldrT="[Text]"/>
      <dgm:spPr/>
      <dgm:t>
        <a:bodyPr/>
        <a:lstStyle/>
        <a:p>
          <a:endParaRPr lang="en-US" sz="1800" dirty="0"/>
        </a:p>
      </dgm:t>
    </dgm:pt>
    <dgm:pt modelId="{DEB7C23C-2CC8-4068-A524-CEF31A3F5062}" type="parTrans" cxnId="{9BF405B4-EAF0-493C-91FA-9ACB5A4D10DD}">
      <dgm:prSet/>
      <dgm:spPr/>
      <dgm:t>
        <a:bodyPr/>
        <a:lstStyle/>
        <a:p>
          <a:endParaRPr lang="en-US"/>
        </a:p>
      </dgm:t>
    </dgm:pt>
    <dgm:pt modelId="{6EC56A42-12B0-49A5-A4A8-8E1FD2234174}" type="sibTrans" cxnId="{9BF405B4-EAF0-493C-91FA-9ACB5A4D10DD}">
      <dgm:prSet/>
      <dgm:spPr/>
      <dgm:t>
        <a:bodyPr/>
        <a:lstStyle/>
        <a:p>
          <a:endParaRPr lang="en-US"/>
        </a:p>
      </dgm:t>
    </dgm:pt>
    <dgm:pt modelId="{95C2134A-0B6B-45CF-90A1-93D6721D7367}">
      <dgm:prSet phldrT="[Text]" custT="1"/>
      <dgm:spPr/>
      <dgm:t>
        <a:bodyPr/>
        <a:lstStyle/>
        <a:p>
          <a:endParaRPr lang="en-US" sz="1600" dirty="0"/>
        </a:p>
      </dgm:t>
    </dgm:pt>
    <dgm:pt modelId="{B1EB8E7A-0B6A-4F40-80C3-4D753F6EE8ED}" type="parTrans" cxnId="{26A47D52-BB57-4C9C-A34A-E9C945EA41AB}">
      <dgm:prSet/>
      <dgm:spPr/>
      <dgm:t>
        <a:bodyPr/>
        <a:lstStyle/>
        <a:p>
          <a:endParaRPr lang="en-US"/>
        </a:p>
      </dgm:t>
    </dgm:pt>
    <dgm:pt modelId="{6E77A7B3-BF65-4952-804A-B76475ED1BA8}" type="sibTrans" cxnId="{26A47D52-BB57-4C9C-A34A-E9C945EA41AB}">
      <dgm:prSet/>
      <dgm:spPr/>
      <dgm:t>
        <a:bodyPr/>
        <a:lstStyle/>
        <a:p>
          <a:endParaRPr lang="en-US"/>
        </a:p>
      </dgm:t>
    </dgm:pt>
    <dgm:pt modelId="{65ACD18A-B25A-444B-9CD1-AB1B73F15F0F}">
      <dgm:prSet phldrT="[Text]" custT="1"/>
      <dgm:spPr/>
      <dgm:t>
        <a:bodyPr/>
        <a:lstStyle/>
        <a:p>
          <a:r>
            <a:rPr lang="en-US" sz="1600" dirty="0" smtClean="0"/>
            <a:t>Private provider of MH services</a:t>
          </a:r>
          <a:endParaRPr lang="en-US" sz="1600" dirty="0"/>
        </a:p>
      </dgm:t>
    </dgm:pt>
    <dgm:pt modelId="{C29E3545-693F-4735-9408-3483A04BCAFB}" type="parTrans" cxnId="{74719884-AFB2-45B9-BD16-E6E906FF22AB}">
      <dgm:prSet/>
      <dgm:spPr/>
      <dgm:t>
        <a:bodyPr/>
        <a:lstStyle/>
        <a:p>
          <a:endParaRPr lang="en-US"/>
        </a:p>
      </dgm:t>
    </dgm:pt>
    <dgm:pt modelId="{270096E1-C7B2-4982-BF86-3216A16E3734}" type="sibTrans" cxnId="{74719884-AFB2-45B9-BD16-E6E906FF22AB}">
      <dgm:prSet/>
      <dgm:spPr/>
      <dgm:t>
        <a:bodyPr/>
        <a:lstStyle/>
        <a:p>
          <a:endParaRPr lang="en-US"/>
        </a:p>
      </dgm:t>
    </dgm:pt>
    <dgm:pt modelId="{FB762F08-7B48-42E3-AE76-A992FED5A2B1}">
      <dgm:prSet phldrT="[Text]" custT="1"/>
      <dgm:spPr/>
      <dgm:t>
        <a:bodyPr/>
        <a:lstStyle/>
        <a:p>
          <a:r>
            <a:rPr lang="en-US" sz="1600" dirty="0" smtClean="0"/>
            <a:t>Private provider of SUD services</a:t>
          </a:r>
          <a:endParaRPr lang="en-US" sz="1600" dirty="0"/>
        </a:p>
      </dgm:t>
    </dgm:pt>
    <dgm:pt modelId="{98625FA3-D31C-411D-AC29-6A2CC6965DC5}" type="parTrans" cxnId="{140C3411-6B9F-425C-A452-21845BD8F5C9}">
      <dgm:prSet/>
      <dgm:spPr/>
      <dgm:t>
        <a:bodyPr/>
        <a:lstStyle/>
        <a:p>
          <a:endParaRPr lang="en-US"/>
        </a:p>
      </dgm:t>
    </dgm:pt>
    <dgm:pt modelId="{260D0346-DCBA-485A-A9A3-19C02E8FD4C2}" type="sibTrans" cxnId="{140C3411-6B9F-425C-A452-21845BD8F5C9}">
      <dgm:prSet/>
      <dgm:spPr/>
      <dgm:t>
        <a:bodyPr/>
        <a:lstStyle/>
        <a:p>
          <a:endParaRPr lang="en-US"/>
        </a:p>
      </dgm:t>
    </dgm:pt>
    <dgm:pt modelId="{9FFF05D7-1AD6-4171-9438-4BE0D75B9F73}">
      <dgm:prSet phldrT="[Text]" custT="1"/>
      <dgm:spPr/>
      <dgm:t>
        <a:bodyPr/>
        <a:lstStyle/>
        <a:p>
          <a:r>
            <a:rPr lang="en-US" sz="1600" dirty="0" smtClean="0"/>
            <a:t>Family member of adult SUD consumer</a:t>
          </a:r>
          <a:endParaRPr lang="en-US" sz="1600" dirty="0"/>
        </a:p>
      </dgm:t>
    </dgm:pt>
    <dgm:pt modelId="{EF2E98E9-B65D-455C-89AA-2E9C8339230B}" type="parTrans" cxnId="{3EAA8A33-F1E3-403A-9FD5-08560A7456B4}">
      <dgm:prSet/>
      <dgm:spPr/>
      <dgm:t>
        <a:bodyPr/>
        <a:lstStyle/>
        <a:p>
          <a:endParaRPr lang="en-US"/>
        </a:p>
      </dgm:t>
    </dgm:pt>
    <dgm:pt modelId="{1F18ECDE-59AA-452D-8F1A-1967794A68E4}" type="sibTrans" cxnId="{3EAA8A33-F1E3-403A-9FD5-08560A7456B4}">
      <dgm:prSet/>
      <dgm:spPr/>
      <dgm:t>
        <a:bodyPr/>
        <a:lstStyle/>
        <a:p>
          <a:endParaRPr lang="en-US"/>
        </a:p>
      </dgm:t>
    </dgm:pt>
    <dgm:pt modelId="{BD20C313-270E-4B78-BBEF-598CF1FAA00F}">
      <dgm:prSet phldrT="[Text]" custT="1"/>
      <dgm:spPr/>
      <dgm:t>
        <a:bodyPr/>
        <a:lstStyle/>
        <a:p>
          <a:r>
            <a:rPr lang="en-US" sz="1600" dirty="0" smtClean="0"/>
            <a:t>Family member of adult MH consumer</a:t>
          </a:r>
          <a:endParaRPr lang="en-US" sz="1600" dirty="0"/>
        </a:p>
      </dgm:t>
    </dgm:pt>
    <dgm:pt modelId="{D1A998FB-1E46-4AD3-A207-51B368E8A75A}" type="parTrans" cxnId="{DD165A55-FE47-4531-ABC0-1F8C52616ADA}">
      <dgm:prSet/>
      <dgm:spPr/>
      <dgm:t>
        <a:bodyPr/>
        <a:lstStyle/>
        <a:p>
          <a:endParaRPr lang="en-US"/>
        </a:p>
      </dgm:t>
    </dgm:pt>
    <dgm:pt modelId="{CB7E957C-C21B-41FB-B428-4CAAA76E7CBD}" type="sibTrans" cxnId="{DD165A55-FE47-4531-ABC0-1F8C52616ADA}">
      <dgm:prSet/>
      <dgm:spPr/>
      <dgm:t>
        <a:bodyPr/>
        <a:lstStyle/>
        <a:p>
          <a:endParaRPr lang="en-US"/>
        </a:p>
      </dgm:t>
    </dgm:pt>
    <dgm:pt modelId="{D9CDAAB9-68FF-4067-B0D2-2422B9D0758A}">
      <dgm:prSet phldrT="[Text]" custT="1"/>
      <dgm:spPr/>
      <dgm:t>
        <a:bodyPr/>
        <a:lstStyle/>
        <a:p>
          <a:r>
            <a:rPr lang="en-US" sz="1600" dirty="0" smtClean="0"/>
            <a:t>Rep. of elementary or secondary system</a:t>
          </a:r>
          <a:endParaRPr lang="en-US" sz="1600" dirty="0"/>
        </a:p>
      </dgm:t>
    </dgm:pt>
    <dgm:pt modelId="{BEA0883D-2E5F-4854-972D-7ECC4349C751}" type="parTrans" cxnId="{07F62052-D27C-4666-9A35-D409E7ABAA82}">
      <dgm:prSet/>
      <dgm:spPr/>
      <dgm:t>
        <a:bodyPr/>
        <a:lstStyle/>
        <a:p>
          <a:endParaRPr lang="en-US"/>
        </a:p>
      </dgm:t>
    </dgm:pt>
    <dgm:pt modelId="{B2F9A7B2-7EBC-4C45-832D-10ED2E340FE6}" type="sibTrans" cxnId="{07F62052-D27C-4666-9A35-D409E7ABAA82}">
      <dgm:prSet/>
      <dgm:spPr/>
      <dgm:t>
        <a:bodyPr/>
        <a:lstStyle/>
        <a:p>
          <a:endParaRPr lang="en-US"/>
        </a:p>
      </dgm:t>
    </dgm:pt>
    <dgm:pt modelId="{F78703B9-0EB9-4337-9E2E-E4DECA3C4EA3}">
      <dgm:prSet phldrT="[Text]" custT="1"/>
      <dgm:spPr/>
      <dgm:t>
        <a:bodyPr/>
        <a:lstStyle/>
        <a:p>
          <a:r>
            <a:rPr lang="en-US" sz="1600" dirty="0" smtClean="0"/>
            <a:t>Rep. of juvenile justice system</a:t>
          </a:r>
          <a:endParaRPr lang="en-US" sz="1600" dirty="0"/>
        </a:p>
      </dgm:t>
    </dgm:pt>
    <dgm:pt modelId="{37A89EBF-0629-4D02-B967-8C080DC3C669}" type="parTrans" cxnId="{DB38D582-7BD7-45F3-A4CB-730A88DDEF15}">
      <dgm:prSet/>
      <dgm:spPr/>
      <dgm:t>
        <a:bodyPr/>
        <a:lstStyle/>
        <a:p>
          <a:endParaRPr lang="en-US"/>
        </a:p>
      </dgm:t>
    </dgm:pt>
    <dgm:pt modelId="{EE5630F6-3C47-40AA-B386-BAD5D6C8CB01}" type="sibTrans" cxnId="{DB38D582-7BD7-45F3-A4CB-730A88DDEF15}">
      <dgm:prSet/>
      <dgm:spPr/>
      <dgm:t>
        <a:bodyPr/>
        <a:lstStyle/>
        <a:p>
          <a:endParaRPr lang="en-US"/>
        </a:p>
      </dgm:t>
    </dgm:pt>
    <dgm:pt modelId="{E4EAE1AC-C06D-42DA-AAC9-875FD1CB0D9D}">
      <dgm:prSet phldrT="[Text]" custT="1"/>
      <dgm:spPr/>
      <dgm:t>
        <a:bodyPr/>
        <a:lstStyle/>
        <a:p>
          <a:r>
            <a:rPr lang="en-US" sz="1600" dirty="0" smtClean="0"/>
            <a:t>Rep. of adult correction system</a:t>
          </a:r>
          <a:endParaRPr lang="en-US" sz="1600" dirty="0"/>
        </a:p>
      </dgm:t>
    </dgm:pt>
    <dgm:pt modelId="{861277E8-F21C-496E-BD5F-74A573F40FA4}" type="parTrans" cxnId="{ED053AEA-7412-4B3E-B363-521991B4131F}">
      <dgm:prSet/>
      <dgm:spPr/>
      <dgm:t>
        <a:bodyPr/>
        <a:lstStyle/>
        <a:p>
          <a:endParaRPr lang="en-US"/>
        </a:p>
      </dgm:t>
    </dgm:pt>
    <dgm:pt modelId="{939FBF97-3B11-431F-ADE9-3E6B02DC38DE}" type="sibTrans" cxnId="{ED053AEA-7412-4B3E-B363-521991B4131F}">
      <dgm:prSet/>
      <dgm:spPr/>
      <dgm:t>
        <a:bodyPr/>
        <a:lstStyle/>
        <a:p>
          <a:endParaRPr lang="en-US"/>
        </a:p>
      </dgm:t>
    </dgm:pt>
    <dgm:pt modelId="{B7085F68-7BEB-4420-9E22-9C6A025EA2DB}">
      <dgm:prSet phldrT="[Text]"/>
      <dgm:spPr/>
      <dgm:t>
        <a:bodyPr/>
        <a:lstStyle/>
        <a:p>
          <a:r>
            <a:rPr lang="en-US" sz="1700" dirty="0" smtClean="0"/>
            <a:t>Rep. of the judiciary</a:t>
          </a:r>
          <a:endParaRPr lang="en-US" sz="1700" dirty="0"/>
        </a:p>
      </dgm:t>
    </dgm:pt>
    <dgm:pt modelId="{11D914D4-7114-4255-80FF-C6528DC4971D}" type="parTrans" cxnId="{9487E14C-213D-4E7B-A3B5-26170790FBEE}">
      <dgm:prSet/>
      <dgm:spPr/>
      <dgm:t>
        <a:bodyPr/>
        <a:lstStyle/>
        <a:p>
          <a:endParaRPr lang="en-US"/>
        </a:p>
      </dgm:t>
    </dgm:pt>
    <dgm:pt modelId="{1EFD3990-508A-468B-A8C1-6EC63B2E65E8}" type="sibTrans" cxnId="{9487E14C-213D-4E7B-A3B5-26170790FBEE}">
      <dgm:prSet/>
      <dgm:spPr/>
      <dgm:t>
        <a:bodyPr/>
        <a:lstStyle/>
        <a:p>
          <a:endParaRPr lang="en-US"/>
        </a:p>
      </dgm:t>
    </dgm:pt>
    <dgm:pt modelId="{BDAD728A-CD76-4E77-9130-19BBF41EFAD6}">
      <dgm:prSet phldrT="[Text]" custT="1"/>
      <dgm:spPr/>
      <dgm:t>
        <a:bodyPr/>
        <a:lstStyle/>
        <a:p>
          <a:r>
            <a:rPr lang="en-US" sz="1600" dirty="0" smtClean="0"/>
            <a:t>Physician or licensed health practitioner</a:t>
          </a:r>
          <a:endParaRPr lang="en-US" sz="1600" dirty="0"/>
        </a:p>
      </dgm:t>
    </dgm:pt>
    <dgm:pt modelId="{1031C32B-84C5-49FB-A641-9A216819D13F}" type="parTrans" cxnId="{444480FE-9568-4E0D-8F94-CBFC56C80981}">
      <dgm:prSet/>
      <dgm:spPr/>
      <dgm:t>
        <a:bodyPr/>
        <a:lstStyle/>
        <a:p>
          <a:endParaRPr lang="en-US"/>
        </a:p>
      </dgm:t>
    </dgm:pt>
    <dgm:pt modelId="{878C8E12-8CF0-43AC-ABC2-4BCAE50B4B33}" type="sibTrans" cxnId="{444480FE-9568-4E0D-8F94-CBFC56C80981}">
      <dgm:prSet/>
      <dgm:spPr/>
      <dgm:t>
        <a:bodyPr/>
        <a:lstStyle/>
        <a:p>
          <a:endParaRPr lang="en-US"/>
        </a:p>
      </dgm:t>
    </dgm:pt>
    <dgm:pt modelId="{0E1C4F6A-C181-4DEB-B51C-022D25F51ABE}">
      <dgm:prSet phldrT="[Text]"/>
      <dgm:spPr/>
      <dgm:t>
        <a:bodyPr/>
        <a:lstStyle/>
        <a:p>
          <a:endParaRPr lang="en-US" sz="1800" dirty="0"/>
        </a:p>
      </dgm:t>
    </dgm:pt>
    <dgm:pt modelId="{710399B3-599E-4AF9-B93B-3A52AB2E64D1}" type="parTrans" cxnId="{C5491A2E-CA7D-44D7-ABA7-9F437F07EA70}">
      <dgm:prSet/>
      <dgm:spPr/>
      <dgm:t>
        <a:bodyPr/>
        <a:lstStyle/>
        <a:p>
          <a:endParaRPr lang="en-US"/>
        </a:p>
      </dgm:t>
    </dgm:pt>
    <dgm:pt modelId="{F29E2BDD-4782-446F-8985-4A8D132FDD51}" type="sibTrans" cxnId="{C5491A2E-CA7D-44D7-ABA7-9F437F07EA70}">
      <dgm:prSet/>
      <dgm:spPr/>
      <dgm:t>
        <a:bodyPr/>
        <a:lstStyle/>
        <a:p>
          <a:endParaRPr lang="en-US"/>
        </a:p>
      </dgm:t>
    </dgm:pt>
    <dgm:pt modelId="{EB80A19B-4B5A-4516-829B-4F1B7B7F22E4}">
      <dgm:prSet phldrT="[Text]" custT="1"/>
      <dgm:spPr/>
      <dgm:t>
        <a:bodyPr/>
        <a:lstStyle/>
        <a:p>
          <a:r>
            <a:rPr lang="en-US" sz="1600" dirty="0" smtClean="0"/>
            <a:t>Hospital representative</a:t>
          </a:r>
          <a:endParaRPr lang="en-US" sz="1600" dirty="0"/>
        </a:p>
      </dgm:t>
    </dgm:pt>
    <dgm:pt modelId="{42772B8C-802F-45A0-A88F-C7737B343F1F}" type="parTrans" cxnId="{CA075E74-DAC4-4D78-A0AF-A804CB7EBF63}">
      <dgm:prSet/>
      <dgm:spPr/>
      <dgm:t>
        <a:bodyPr/>
        <a:lstStyle/>
        <a:p>
          <a:endParaRPr lang="en-US"/>
        </a:p>
      </dgm:t>
    </dgm:pt>
    <dgm:pt modelId="{F23714C8-53F6-445F-8770-A42D18F16076}" type="sibTrans" cxnId="{CA075E74-DAC4-4D78-A0AF-A804CB7EBF63}">
      <dgm:prSet/>
      <dgm:spPr/>
      <dgm:t>
        <a:bodyPr/>
        <a:lstStyle/>
        <a:p>
          <a:endParaRPr lang="en-US"/>
        </a:p>
      </dgm:t>
    </dgm:pt>
    <dgm:pt modelId="{AEBEE74B-8CA8-4288-8BA1-7ADF74E13751}" type="pres">
      <dgm:prSet presAssocID="{6C970EF9-CAF6-4156-9A0E-CFDD88D952D3}" presName="diagram" presStyleCnt="0">
        <dgm:presLayoutVars>
          <dgm:dir/>
          <dgm:animLvl val="lvl"/>
          <dgm:resizeHandles val="exact"/>
        </dgm:presLayoutVars>
      </dgm:prSet>
      <dgm:spPr/>
      <dgm:t>
        <a:bodyPr/>
        <a:lstStyle/>
        <a:p>
          <a:endParaRPr lang="en-US"/>
        </a:p>
      </dgm:t>
    </dgm:pt>
    <dgm:pt modelId="{1FD3C917-7C84-48A2-9461-087989397C10}" type="pres">
      <dgm:prSet presAssocID="{0F4D3E0F-7A4C-44F5-A9A8-9289342FFD30}" presName="compNode" presStyleCnt="0"/>
      <dgm:spPr/>
    </dgm:pt>
    <dgm:pt modelId="{F090A4F5-CEA9-4A82-8450-06AC513DF1DD}" type="pres">
      <dgm:prSet presAssocID="{0F4D3E0F-7A4C-44F5-A9A8-9289342FFD30}" presName="childRect" presStyleLbl="bgAcc1" presStyleIdx="0" presStyleCnt="3" custScaleX="116823" custScaleY="337991">
        <dgm:presLayoutVars>
          <dgm:bulletEnabled val="1"/>
        </dgm:presLayoutVars>
      </dgm:prSet>
      <dgm:spPr/>
      <dgm:t>
        <a:bodyPr/>
        <a:lstStyle/>
        <a:p>
          <a:endParaRPr lang="en-US"/>
        </a:p>
      </dgm:t>
    </dgm:pt>
    <dgm:pt modelId="{0422812A-A328-4298-83F3-496A7ECF7AC3}" type="pres">
      <dgm:prSet presAssocID="{0F4D3E0F-7A4C-44F5-A9A8-9289342FFD30}" presName="parentText" presStyleLbl="node1" presStyleIdx="0" presStyleCnt="0">
        <dgm:presLayoutVars>
          <dgm:chMax val="0"/>
          <dgm:bulletEnabled val="1"/>
        </dgm:presLayoutVars>
      </dgm:prSet>
      <dgm:spPr/>
      <dgm:t>
        <a:bodyPr/>
        <a:lstStyle/>
        <a:p>
          <a:endParaRPr lang="en-US"/>
        </a:p>
      </dgm:t>
    </dgm:pt>
    <dgm:pt modelId="{5C82919A-D210-4E50-BB24-6F920AF9BD11}" type="pres">
      <dgm:prSet presAssocID="{0F4D3E0F-7A4C-44F5-A9A8-9289342FFD30}" presName="parentRect" presStyleLbl="alignNode1" presStyleIdx="0" presStyleCnt="3" custScaleX="114979" custLinFactY="378" custLinFactNeighborX="1681" custLinFactNeighborY="100000"/>
      <dgm:spPr/>
      <dgm:t>
        <a:bodyPr/>
        <a:lstStyle/>
        <a:p>
          <a:endParaRPr lang="en-US"/>
        </a:p>
      </dgm:t>
    </dgm:pt>
    <dgm:pt modelId="{3ABD5FE3-F549-458B-897E-50D6E17AC9B3}" type="pres">
      <dgm:prSet presAssocID="{0F4D3E0F-7A4C-44F5-A9A8-9289342FFD30}"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94B70C49-408F-41E3-AE22-915CFA1BE2AF}" type="pres">
      <dgm:prSet presAssocID="{5C4E08E8-3B91-4E38-B865-92E7583FC756}" presName="sibTrans" presStyleLbl="sibTrans2D1" presStyleIdx="0" presStyleCnt="0"/>
      <dgm:spPr/>
      <dgm:t>
        <a:bodyPr/>
        <a:lstStyle/>
        <a:p>
          <a:endParaRPr lang="en-US"/>
        </a:p>
      </dgm:t>
    </dgm:pt>
    <dgm:pt modelId="{2D821F9F-E6EB-4252-832E-946BFCFC0C45}" type="pres">
      <dgm:prSet presAssocID="{FC960157-E3D9-47CA-B46C-FE9BE417E36A}" presName="compNode" presStyleCnt="0"/>
      <dgm:spPr/>
    </dgm:pt>
    <dgm:pt modelId="{807EBCD9-9711-4E9C-AF14-501779109D21}" type="pres">
      <dgm:prSet presAssocID="{FC960157-E3D9-47CA-B46C-FE9BE417E36A}" presName="childRect" presStyleLbl="bgAcc1" presStyleIdx="1" presStyleCnt="3" custScaleX="100940" custScaleY="333489" custLinFactNeighborX="-4" custLinFactNeighborY="5583">
        <dgm:presLayoutVars>
          <dgm:bulletEnabled val="1"/>
        </dgm:presLayoutVars>
      </dgm:prSet>
      <dgm:spPr/>
      <dgm:t>
        <a:bodyPr/>
        <a:lstStyle/>
        <a:p>
          <a:endParaRPr lang="en-US"/>
        </a:p>
      </dgm:t>
    </dgm:pt>
    <dgm:pt modelId="{4F5F66CA-359A-4F7D-AB80-656A8A46B383}" type="pres">
      <dgm:prSet presAssocID="{FC960157-E3D9-47CA-B46C-FE9BE417E36A}" presName="parentText" presStyleLbl="node1" presStyleIdx="0" presStyleCnt="0">
        <dgm:presLayoutVars>
          <dgm:chMax val="0"/>
          <dgm:bulletEnabled val="1"/>
        </dgm:presLayoutVars>
      </dgm:prSet>
      <dgm:spPr/>
      <dgm:t>
        <a:bodyPr/>
        <a:lstStyle/>
        <a:p>
          <a:endParaRPr lang="en-US"/>
        </a:p>
      </dgm:t>
    </dgm:pt>
    <dgm:pt modelId="{46716ABE-8EC7-447C-AED1-B90E45DE84AF}" type="pres">
      <dgm:prSet presAssocID="{FC960157-E3D9-47CA-B46C-FE9BE417E36A}" presName="parentRect" presStyleLbl="alignNode1" presStyleIdx="1" presStyleCnt="3" custAng="10800000" custFlipVert="1" custScaleX="104674" custScaleY="103958" custLinFactY="9473" custLinFactNeighborX="1863" custLinFactNeighborY="100000"/>
      <dgm:spPr/>
      <dgm:t>
        <a:bodyPr/>
        <a:lstStyle/>
        <a:p>
          <a:endParaRPr lang="en-US"/>
        </a:p>
      </dgm:t>
    </dgm:pt>
    <dgm:pt modelId="{9B42E183-62F9-4DAF-9964-07737ABCBB51}" type="pres">
      <dgm:prSet presAssocID="{FC960157-E3D9-47CA-B46C-FE9BE417E36A}"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CA32483D-726B-406A-BAC7-7A6FC1DDC47D}" type="pres">
      <dgm:prSet presAssocID="{47458C77-4DF0-4208-8120-1DAE2135D931}" presName="sibTrans" presStyleLbl="sibTrans2D1" presStyleIdx="0" presStyleCnt="0"/>
      <dgm:spPr/>
      <dgm:t>
        <a:bodyPr/>
        <a:lstStyle/>
        <a:p>
          <a:endParaRPr lang="en-US"/>
        </a:p>
      </dgm:t>
    </dgm:pt>
    <dgm:pt modelId="{05156930-F844-4A6E-B7B6-91B45FCD0F2E}" type="pres">
      <dgm:prSet presAssocID="{5B74634F-2C32-4AE5-A748-0D83937DB1C0}" presName="compNode" presStyleCnt="0"/>
      <dgm:spPr/>
    </dgm:pt>
    <dgm:pt modelId="{A3E1919D-F590-496E-B98B-357AB2C7C2C5}" type="pres">
      <dgm:prSet presAssocID="{5B74634F-2C32-4AE5-A748-0D83937DB1C0}" presName="childRect" presStyleLbl="bgAcc1" presStyleIdx="2" presStyleCnt="3" custScaleY="337991">
        <dgm:presLayoutVars>
          <dgm:bulletEnabled val="1"/>
        </dgm:presLayoutVars>
      </dgm:prSet>
      <dgm:spPr/>
      <dgm:t>
        <a:bodyPr/>
        <a:lstStyle/>
        <a:p>
          <a:endParaRPr lang="en-US"/>
        </a:p>
      </dgm:t>
    </dgm:pt>
    <dgm:pt modelId="{EE87BC9D-6C94-4D22-8B52-966FFFFF9ABA}" type="pres">
      <dgm:prSet presAssocID="{5B74634F-2C32-4AE5-A748-0D83937DB1C0}" presName="parentText" presStyleLbl="node1" presStyleIdx="0" presStyleCnt="0">
        <dgm:presLayoutVars>
          <dgm:chMax val="0"/>
          <dgm:bulletEnabled val="1"/>
        </dgm:presLayoutVars>
      </dgm:prSet>
      <dgm:spPr/>
      <dgm:t>
        <a:bodyPr/>
        <a:lstStyle/>
        <a:p>
          <a:endParaRPr lang="en-US"/>
        </a:p>
      </dgm:t>
    </dgm:pt>
    <dgm:pt modelId="{4191B919-ECA3-4476-8B01-2E921A5DE16D}" type="pres">
      <dgm:prSet presAssocID="{5B74634F-2C32-4AE5-A748-0D83937DB1C0}" presName="parentRect" presStyleLbl="alignNode1" presStyleIdx="2" presStyleCnt="3" custScaleY="115676" custLinFactY="10056" custLinFactNeighborX="-204" custLinFactNeighborY="100000"/>
      <dgm:spPr/>
      <dgm:t>
        <a:bodyPr/>
        <a:lstStyle/>
        <a:p>
          <a:endParaRPr lang="en-US"/>
        </a:p>
      </dgm:t>
    </dgm:pt>
    <dgm:pt modelId="{13C38BB9-9229-4177-801B-05084435B0F6}" type="pres">
      <dgm:prSet presAssocID="{5B74634F-2C32-4AE5-A748-0D83937DB1C0}"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71C79165-C115-4B81-AD76-C8FEE1FE205E}" type="presOf" srcId="{7F83AB56-73B8-439A-B8AE-2CBEBB3505C6}" destId="{F090A4F5-CEA9-4A82-8450-06AC513DF1DD}" srcOrd="0" destOrd="9" presId="urn:microsoft.com/office/officeart/2005/8/layout/bList2"/>
    <dgm:cxn modelId="{7387D0A2-B43B-4EBF-AD4E-B293D0FE5A76}" srcId="{0F4D3E0F-7A4C-44F5-A9A8-9289342FFD30}" destId="{8BF2197A-DBA4-4102-8B1B-E4E45F055097}" srcOrd="2" destOrd="0" parTransId="{5CCE5C77-89C1-4958-9F93-5E786A3A9E94}" sibTransId="{9C128E91-7681-4EFB-830C-3C4BCE472E45}"/>
    <dgm:cxn modelId="{D341DDD1-84E7-4ED6-A443-EEA4ADCC3753}" type="presOf" srcId="{BD20C313-270E-4B78-BBEF-598CF1FAA00F}" destId="{F090A4F5-CEA9-4A82-8450-06AC513DF1DD}" srcOrd="0" destOrd="6" presId="urn:microsoft.com/office/officeart/2005/8/layout/bList2"/>
    <dgm:cxn modelId="{DB38D582-7BD7-45F3-A4CB-730A88DDEF15}" srcId="{5B74634F-2C32-4AE5-A748-0D83937DB1C0}" destId="{F78703B9-0EB9-4337-9E2E-E4DECA3C4EA3}" srcOrd="3" destOrd="0" parTransId="{37A89EBF-0629-4D02-B967-8C080DC3C669}" sibTransId="{EE5630F6-3C47-40AA-B386-BAD5D6C8CB01}"/>
    <dgm:cxn modelId="{B3EE10A5-B33D-4867-A9F8-DC962CCD7875}" type="presOf" srcId="{0F4D3E0F-7A4C-44F5-A9A8-9289342FFD30}" destId="{0422812A-A328-4298-83F3-496A7ECF7AC3}" srcOrd="0" destOrd="0" presId="urn:microsoft.com/office/officeart/2005/8/layout/bList2"/>
    <dgm:cxn modelId="{C5491A2E-CA7D-44D7-ABA7-9F437F07EA70}" srcId="{FC960157-E3D9-47CA-B46C-FE9BE417E36A}" destId="{0E1C4F6A-C181-4DEB-B51C-022D25F51ABE}" srcOrd="5" destOrd="0" parTransId="{710399B3-599E-4AF9-B93B-3A52AB2E64D1}" sibTransId="{F29E2BDD-4782-446F-8985-4A8D132FDD51}"/>
    <dgm:cxn modelId="{EC993F02-A941-4414-A09C-B42A94C3D466}" type="presOf" srcId="{45F71B06-1697-47CC-B3B5-F44754158E5A}" destId="{807EBCD9-9711-4E9C-AF14-501779109D21}" srcOrd="0" destOrd="0" presId="urn:microsoft.com/office/officeart/2005/8/layout/bList2"/>
    <dgm:cxn modelId="{26A47D52-BB57-4C9C-A34A-E9C945EA41AB}" srcId="{0F4D3E0F-7A4C-44F5-A9A8-9289342FFD30}" destId="{95C2134A-0B6B-45CF-90A1-93D6721D7367}" srcOrd="8" destOrd="0" parTransId="{B1EB8E7A-0B6A-4F40-80C3-4D753F6EE8ED}" sibTransId="{6E77A7B3-BF65-4952-804A-B76475ED1BA8}"/>
    <dgm:cxn modelId="{B9E29CD9-CAD9-4F2B-BDF5-C054F6561045}" type="presOf" srcId="{FC960157-E3D9-47CA-B46C-FE9BE417E36A}" destId="{46716ABE-8EC7-447C-AED1-B90E45DE84AF}" srcOrd="1" destOrd="0" presId="urn:microsoft.com/office/officeart/2005/8/layout/bList2"/>
    <dgm:cxn modelId="{0CB9E7B4-9E81-4D20-962B-17163E109FAC}" type="presOf" srcId="{9BE13868-C945-4B33-8B88-05A3E59A0C7C}" destId="{F090A4F5-CEA9-4A82-8450-06AC513DF1DD}" srcOrd="0" destOrd="10" presId="urn:microsoft.com/office/officeart/2005/8/layout/bList2"/>
    <dgm:cxn modelId="{C714F609-6901-4B1D-94F1-B7449976AB1E}" type="presOf" srcId="{47458C77-4DF0-4208-8120-1DAE2135D931}" destId="{CA32483D-726B-406A-BAC7-7A6FC1DDC47D}" srcOrd="0" destOrd="0" presId="urn:microsoft.com/office/officeart/2005/8/layout/bList2"/>
    <dgm:cxn modelId="{C0806455-E2D7-498E-B6F1-2E593FCEA55E}" type="presOf" srcId="{D51EFA4A-4322-41E5-BBC9-2213EB0B4675}" destId="{A3E1919D-F590-496E-B98B-357AB2C7C2C5}" srcOrd="0" destOrd="0" presId="urn:microsoft.com/office/officeart/2005/8/layout/bList2"/>
    <dgm:cxn modelId="{45DAADD4-9228-4639-901E-721A04D5F72C}" type="presOf" srcId="{95C2134A-0B6B-45CF-90A1-93D6721D7367}" destId="{F090A4F5-CEA9-4A82-8450-06AC513DF1DD}" srcOrd="0" destOrd="8" presId="urn:microsoft.com/office/officeart/2005/8/layout/bList2"/>
    <dgm:cxn modelId="{EC910C00-447C-41A4-9C8D-EF3DD9AC6CED}" srcId="{0F4D3E0F-7A4C-44F5-A9A8-9289342FFD30}" destId="{03B17773-1C6D-4005-8554-0AB1704CF363}" srcOrd="5" destOrd="0" parTransId="{20A64FCC-C5A0-4EC9-910E-2242799F0879}" sibTransId="{473026C4-7FB5-4002-9287-1D090215C1F2}"/>
    <dgm:cxn modelId="{44F7EC43-F7BD-4C07-9478-BFF7DC87C1DB}" type="presOf" srcId="{8BF2197A-DBA4-4102-8B1B-E4E45F055097}" destId="{F090A4F5-CEA9-4A82-8450-06AC513DF1DD}" srcOrd="0" destOrd="2" presId="urn:microsoft.com/office/officeart/2005/8/layout/bList2"/>
    <dgm:cxn modelId="{DCD0D074-94D6-4690-8D42-7F801F2A4DE5}" type="presOf" srcId="{FB762F08-7B48-42E3-AE76-A992FED5A2B1}" destId="{807EBCD9-9711-4E9C-AF14-501779109D21}" srcOrd="0" destOrd="2" presId="urn:microsoft.com/office/officeart/2005/8/layout/bList2"/>
    <dgm:cxn modelId="{A3767643-D00C-4F0A-84AC-D79561EE8B79}" type="presOf" srcId="{30323E03-02FF-4957-B3DF-03D973FA172E}" destId="{F090A4F5-CEA9-4A82-8450-06AC513DF1DD}" srcOrd="0" destOrd="1" presId="urn:microsoft.com/office/officeart/2005/8/layout/bList2"/>
    <dgm:cxn modelId="{DE0CD402-7EFF-49B3-B272-FEF9B3745121}" type="presOf" srcId="{5B74634F-2C32-4AE5-A748-0D83937DB1C0}" destId="{EE87BC9D-6C94-4D22-8B52-966FFFFF9ABA}" srcOrd="0" destOrd="0" presId="urn:microsoft.com/office/officeart/2005/8/layout/bList2"/>
    <dgm:cxn modelId="{777B0333-A6F4-4F06-9305-8B6A7DDC0588}" type="presOf" srcId="{6C970EF9-CAF6-4156-9A0E-CFDD88D952D3}" destId="{AEBEE74B-8CA8-4288-8BA1-7ADF74E13751}" srcOrd="0" destOrd="0" presId="urn:microsoft.com/office/officeart/2005/8/layout/bList2"/>
    <dgm:cxn modelId="{160C6776-5D4D-4A4B-83E9-3D8815DC67F2}" type="presOf" srcId="{BDAD728A-CD76-4E77-9130-19BBF41EFAD6}" destId="{807EBCD9-9711-4E9C-AF14-501779109D21}" srcOrd="0" destOrd="3" presId="urn:microsoft.com/office/officeart/2005/8/layout/bList2"/>
    <dgm:cxn modelId="{A01FCD0B-0E6E-4427-9496-0BEE68B96D70}" srcId="{6C970EF9-CAF6-4156-9A0E-CFDD88D952D3}" destId="{0F4D3E0F-7A4C-44F5-A9A8-9289342FFD30}" srcOrd="0" destOrd="0" parTransId="{E36E70AE-D5E5-452B-8C22-519AD9D05C36}" sibTransId="{5C4E08E8-3B91-4E38-B865-92E7583FC756}"/>
    <dgm:cxn modelId="{CD938822-03FA-432B-A8A0-7CC4BF121419}" srcId="{6C970EF9-CAF6-4156-9A0E-CFDD88D952D3}" destId="{5B74634F-2C32-4AE5-A748-0D83937DB1C0}" srcOrd="2" destOrd="0" parTransId="{8F47AADB-A73F-400F-8E28-A5ED1F9E53E2}" sibTransId="{B54815D6-170B-421E-B35B-599745DEF1F0}"/>
    <dgm:cxn modelId="{CA075E74-DAC4-4D78-A0AF-A804CB7EBF63}" srcId="{FC960157-E3D9-47CA-B46C-FE9BE417E36A}" destId="{EB80A19B-4B5A-4516-829B-4F1B7B7F22E4}" srcOrd="4" destOrd="0" parTransId="{42772B8C-802F-45A0-A88F-C7737B343F1F}" sibTransId="{F23714C8-53F6-445F-8770-A42D18F16076}"/>
    <dgm:cxn modelId="{08C7D26E-A3A2-41D5-9024-47B36651364A}" srcId="{0F4D3E0F-7A4C-44F5-A9A8-9289342FFD30}" destId="{9BE13868-C945-4B33-8B88-05A3E59A0C7C}" srcOrd="10" destOrd="0" parTransId="{4400C9D2-B826-4409-8669-36E59DFE80CE}" sibTransId="{5891A89B-5989-4872-9CD2-CAA741825234}"/>
    <dgm:cxn modelId="{78E5EC14-8E86-4D80-97E6-164A515AD8A2}" srcId="{5B74634F-2C32-4AE5-A748-0D83937DB1C0}" destId="{2BA2AB03-5656-4073-A78B-CFB9A4B50F48}" srcOrd="1" destOrd="0" parTransId="{F1F7EAC5-0F8A-4A69-949C-3B6D1B4E2AC9}" sibTransId="{B4341A9F-9D50-4C85-9170-57C898AA1610}"/>
    <dgm:cxn modelId="{C336E8D3-6948-43B5-86D7-87FA186E1A13}" type="presOf" srcId="{D9CDAAB9-68FF-4067-B0D2-2422B9D0758A}" destId="{A3E1919D-F590-496E-B98B-357AB2C7C2C5}" srcOrd="0" destOrd="2" presId="urn:microsoft.com/office/officeart/2005/8/layout/bList2"/>
    <dgm:cxn modelId="{9487E14C-213D-4E7B-A3B5-26170790FBEE}" srcId="{5B74634F-2C32-4AE5-A748-0D83937DB1C0}" destId="{B7085F68-7BEB-4420-9E22-9C6A025EA2DB}" srcOrd="5" destOrd="0" parTransId="{11D914D4-7114-4255-80FF-C6528DC4971D}" sibTransId="{1EFD3990-508A-468B-A8C1-6EC63B2E65E8}"/>
    <dgm:cxn modelId="{74719884-AFB2-45B9-BD16-E6E906FF22AB}" srcId="{FC960157-E3D9-47CA-B46C-FE9BE417E36A}" destId="{65ACD18A-B25A-444B-9CD1-AB1B73F15F0F}" srcOrd="1" destOrd="0" parTransId="{C29E3545-693F-4735-9408-3483A04BCAFB}" sibTransId="{270096E1-C7B2-4982-BF86-3216A16E3734}"/>
    <dgm:cxn modelId="{FC06FCDF-AF12-466B-9DD1-D20223D00577}" type="presOf" srcId="{65ACD18A-B25A-444B-9CD1-AB1B73F15F0F}" destId="{807EBCD9-9711-4E9C-AF14-501779109D21}" srcOrd="0" destOrd="1" presId="urn:microsoft.com/office/officeart/2005/8/layout/bList2"/>
    <dgm:cxn modelId="{74F11BEA-E04E-4F5E-92E8-C4ED9BB38571}" type="presOf" srcId="{5B74634F-2C32-4AE5-A748-0D83937DB1C0}" destId="{4191B919-ECA3-4476-8B01-2E921A5DE16D}" srcOrd="1" destOrd="0" presId="urn:microsoft.com/office/officeart/2005/8/layout/bList2"/>
    <dgm:cxn modelId="{444480FE-9568-4E0D-8F94-CBFC56C80981}" srcId="{FC960157-E3D9-47CA-B46C-FE9BE417E36A}" destId="{BDAD728A-CD76-4E77-9130-19BBF41EFAD6}" srcOrd="3" destOrd="0" parTransId="{1031C32B-84C5-49FB-A641-9A216819D13F}" sibTransId="{878C8E12-8CF0-43AC-ABC2-4BCAE50B4B33}"/>
    <dgm:cxn modelId="{140C3411-6B9F-425C-A452-21845BD8F5C9}" srcId="{FC960157-E3D9-47CA-B46C-FE9BE417E36A}" destId="{FB762F08-7B48-42E3-AE76-A992FED5A2B1}" srcOrd="2" destOrd="0" parTransId="{98625FA3-D31C-411D-AC29-6A2CC6965DC5}" sibTransId="{260D0346-DCBA-485A-A9A3-19C02E8FD4C2}"/>
    <dgm:cxn modelId="{B7E2FA99-C0FF-4EBF-9D27-508FE266EF5A}" type="presOf" srcId="{112109C7-9EB8-4CE4-836A-B7D69FB3A866}" destId="{F090A4F5-CEA9-4A82-8450-06AC513DF1DD}" srcOrd="0" destOrd="4" presId="urn:microsoft.com/office/officeart/2005/8/layout/bList2"/>
    <dgm:cxn modelId="{62E118AA-032D-496B-BD83-EA8BDE880697}" srcId="{0F4D3E0F-7A4C-44F5-A9A8-9289342FFD30}" destId="{112109C7-9EB8-4CE4-836A-B7D69FB3A866}" srcOrd="4" destOrd="0" parTransId="{83874432-DA23-492C-AE3E-4FAA9DCA8F97}" sibTransId="{CF09A9F4-ECEC-4D8F-B910-982E70760B93}"/>
    <dgm:cxn modelId="{09D71732-0000-4F79-A9E2-5D6FA2262752}" srcId="{5B74634F-2C32-4AE5-A748-0D83937DB1C0}" destId="{D51EFA4A-4322-41E5-BBC9-2213EB0B4675}" srcOrd="0" destOrd="0" parTransId="{E7E4CBA0-7BDC-41D9-9465-CC38D68DE037}" sibTransId="{74E41D07-08D9-4E85-8D09-AA5AD17A953D}"/>
    <dgm:cxn modelId="{DD165A55-FE47-4531-ABC0-1F8C52616ADA}" srcId="{0F4D3E0F-7A4C-44F5-A9A8-9289342FFD30}" destId="{BD20C313-270E-4B78-BBEF-598CF1FAA00F}" srcOrd="6" destOrd="0" parTransId="{D1A998FB-1E46-4AD3-A207-51B368E8A75A}" sibTransId="{CB7E957C-C21B-41FB-B428-4CAAA76E7CBD}"/>
    <dgm:cxn modelId="{8FC2F95F-ED88-4389-BC3F-33D60D06B73D}" type="presOf" srcId="{5AECA5E3-E953-4FE2-888D-7CB5796DC307}" destId="{F090A4F5-CEA9-4A82-8450-06AC513DF1DD}" srcOrd="0" destOrd="0" presId="urn:microsoft.com/office/officeart/2005/8/layout/bList2"/>
    <dgm:cxn modelId="{2EE98C43-4A48-4782-A2B7-56AF59AFE03B}" type="presOf" srcId="{EB80A19B-4B5A-4516-829B-4F1B7B7F22E4}" destId="{807EBCD9-9711-4E9C-AF14-501779109D21}" srcOrd="0" destOrd="4" presId="urn:microsoft.com/office/officeart/2005/8/layout/bList2"/>
    <dgm:cxn modelId="{AFB7C60C-FD7B-4E3C-A92A-1324833121C4}" srcId="{0F4D3E0F-7A4C-44F5-A9A8-9289342FFD30}" destId="{9346135B-203F-4616-9A16-6CB2D603581F}" srcOrd="11" destOrd="0" parTransId="{616F7590-26A8-4F3C-AD0F-DC8B4849741F}" sibTransId="{1099BEDC-145C-4C3E-BC3C-870C7821B0AA}"/>
    <dgm:cxn modelId="{A2D0D52F-BEAD-4368-B861-C128919CA214}" srcId="{FC960157-E3D9-47CA-B46C-FE9BE417E36A}" destId="{45F71B06-1697-47CC-B3B5-F44754158E5A}" srcOrd="0" destOrd="0" parTransId="{44A5AC44-A0E8-4C49-9EBA-D6BD561A1917}" sibTransId="{279DB0ED-9E24-48AC-A34F-D6B807ADF820}"/>
    <dgm:cxn modelId="{3EAA8A33-F1E3-403A-9FD5-08560A7456B4}" srcId="{0F4D3E0F-7A4C-44F5-A9A8-9289342FFD30}" destId="{9FFF05D7-1AD6-4171-9438-4BE0D75B9F73}" srcOrd="7" destOrd="0" parTransId="{EF2E98E9-B65D-455C-89AA-2E9C8339230B}" sibTransId="{1F18ECDE-59AA-452D-8F1A-1967794A68E4}"/>
    <dgm:cxn modelId="{07F62052-D27C-4666-9A35-D409E7ABAA82}" srcId="{5B74634F-2C32-4AE5-A748-0D83937DB1C0}" destId="{D9CDAAB9-68FF-4067-B0D2-2422B9D0758A}" srcOrd="2" destOrd="0" parTransId="{BEA0883D-2E5F-4854-972D-7ECC4349C751}" sibTransId="{B2F9A7B2-7EBC-4C45-832D-10ED2E340FE6}"/>
    <dgm:cxn modelId="{74B3E4AC-3C5C-40EF-B9F8-A0CD40B5409D}" type="presOf" srcId="{36E6216E-4EAC-484E-91DB-F4001BFDA93D}" destId="{F090A4F5-CEA9-4A82-8450-06AC513DF1DD}" srcOrd="0" destOrd="3" presId="urn:microsoft.com/office/officeart/2005/8/layout/bList2"/>
    <dgm:cxn modelId="{2D7ED4C6-4D44-4A18-91B6-AD0992C84E43}" type="presOf" srcId="{FC960157-E3D9-47CA-B46C-FE9BE417E36A}" destId="{4F5F66CA-359A-4F7D-AB80-656A8A46B383}" srcOrd="0" destOrd="0" presId="urn:microsoft.com/office/officeart/2005/8/layout/bList2"/>
    <dgm:cxn modelId="{767FF315-2B5E-4DF0-89D7-0BD9DFBF4280}" type="presOf" srcId="{9346135B-203F-4616-9A16-6CB2D603581F}" destId="{F090A4F5-CEA9-4A82-8450-06AC513DF1DD}" srcOrd="0" destOrd="11" presId="urn:microsoft.com/office/officeart/2005/8/layout/bList2"/>
    <dgm:cxn modelId="{28FA2DED-14F8-44AD-A933-7C6FC53F4199}" type="presOf" srcId="{2BA2AB03-5656-4073-A78B-CFB9A4B50F48}" destId="{A3E1919D-F590-496E-B98B-357AB2C7C2C5}" srcOrd="0" destOrd="1" presId="urn:microsoft.com/office/officeart/2005/8/layout/bList2"/>
    <dgm:cxn modelId="{E6E0E677-AEE1-4C04-B599-230D613A139F}" type="presOf" srcId="{0E1C4F6A-C181-4DEB-B51C-022D25F51ABE}" destId="{807EBCD9-9711-4E9C-AF14-501779109D21}" srcOrd="0" destOrd="5" presId="urn:microsoft.com/office/officeart/2005/8/layout/bList2"/>
    <dgm:cxn modelId="{E0C71FC5-88C0-41B8-B7C0-48A42C23B05B}" srcId="{6C970EF9-CAF6-4156-9A0E-CFDD88D952D3}" destId="{FC960157-E3D9-47CA-B46C-FE9BE417E36A}" srcOrd="1" destOrd="0" parTransId="{6D83B9AB-13FC-4B98-B276-D27014B2225D}" sibTransId="{47458C77-4DF0-4208-8120-1DAE2135D931}"/>
    <dgm:cxn modelId="{E929E657-E0F5-4BF2-9C04-E669F3C7D10D}" srcId="{0F4D3E0F-7A4C-44F5-A9A8-9289342FFD30}" destId="{5AECA5E3-E953-4FE2-888D-7CB5796DC307}" srcOrd="0" destOrd="0" parTransId="{A8ED148A-AFB2-4CDB-BDEC-24127DE9E6A7}" sibTransId="{F35335E6-5AF5-4927-B568-8FA981FAEA96}"/>
    <dgm:cxn modelId="{ED053AEA-7412-4B3E-B363-521991B4131F}" srcId="{5B74634F-2C32-4AE5-A748-0D83937DB1C0}" destId="{E4EAE1AC-C06D-42DA-AAC9-875FD1CB0D9D}" srcOrd="4" destOrd="0" parTransId="{861277E8-F21C-496E-BD5F-74A573F40FA4}" sibTransId="{939FBF97-3B11-431F-ADE9-3E6B02DC38DE}"/>
    <dgm:cxn modelId="{B9951CFF-62B1-4CBB-9486-0B8547FF7984}" type="presOf" srcId="{B7085F68-7BEB-4420-9E22-9C6A025EA2DB}" destId="{A3E1919D-F590-496E-B98B-357AB2C7C2C5}" srcOrd="0" destOrd="5" presId="urn:microsoft.com/office/officeart/2005/8/layout/bList2"/>
    <dgm:cxn modelId="{1FEF7786-E98B-42F0-A5EB-574C37DC2FBA}" type="presOf" srcId="{0F4D3E0F-7A4C-44F5-A9A8-9289342FFD30}" destId="{5C82919A-D210-4E50-BB24-6F920AF9BD11}" srcOrd="1" destOrd="0" presId="urn:microsoft.com/office/officeart/2005/8/layout/bList2"/>
    <dgm:cxn modelId="{BFACB333-3EBE-4964-9A25-53C50619D31F}" type="presOf" srcId="{E4EAE1AC-C06D-42DA-AAC9-875FD1CB0D9D}" destId="{A3E1919D-F590-496E-B98B-357AB2C7C2C5}" srcOrd="0" destOrd="4" presId="urn:microsoft.com/office/officeart/2005/8/layout/bList2"/>
    <dgm:cxn modelId="{7D9E04E4-B71C-4C40-8EEA-9699616B9FC3}" type="presOf" srcId="{9FFF05D7-1AD6-4171-9438-4BE0D75B9F73}" destId="{F090A4F5-CEA9-4A82-8450-06AC513DF1DD}" srcOrd="0" destOrd="7" presId="urn:microsoft.com/office/officeart/2005/8/layout/bList2"/>
    <dgm:cxn modelId="{04D13FD1-7A6A-4FD2-95DB-23606FEA8DB0}" type="presOf" srcId="{F78703B9-0EB9-4337-9E2E-E4DECA3C4EA3}" destId="{A3E1919D-F590-496E-B98B-357AB2C7C2C5}" srcOrd="0" destOrd="3" presId="urn:microsoft.com/office/officeart/2005/8/layout/bList2"/>
    <dgm:cxn modelId="{9955BEE3-A4C6-4323-B378-5F6D14D23609}" srcId="{0F4D3E0F-7A4C-44F5-A9A8-9289342FFD30}" destId="{36E6216E-4EAC-484E-91DB-F4001BFDA93D}" srcOrd="3" destOrd="0" parTransId="{B8E274B2-8BEB-4D40-A900-5C1AF332FF81}" sibTransId="{A28699E7-EB77-436C-B935-A00996F0C324}"/>
    <dgm:cxn modelId="{EF37419A-7564-4239-B77B-C665AB39FFD1}" srcId="{0F4D3E0F-7A4C-44F5-A9A8-9289342FFD30}" destId="{30323E03-02FF-4957-B3DF-03D973FA172E}" srcOrd="1" destOrd="0" parTransId="{60E93880-18DF-4CD4-9EC9-A92245151489}" sibTransId="{39C68F85-4714-450E-BE5B-1A065B23C5C2}"/>
    <dgm:cxn modelId="{9BF405B4-EAF0-493C-91FA-9ACB5A4D10DD}" srcId="{0F4D3E0F-7A4C-44F5-A9A8-9289342FFD30}" destId="{7F83AB56-73B8-439A-B8AE-2CBEBB3505C6}" srcOrd="9" destOrd="0" parTransId="{DEB7C23C-2CC8-4068-A524-CEF31A3F5062}" sibTransId="{6EC56A42-12B0-49A5-A4A8-8E1FD2234174}"/>
    <dgm:cxn modelId="{0AB2DF5A-C243-4ACF-A4F0-1952E4DD6133}" type="presOf" srcId="{03B17773-1C6D-4005-8554-0AB1704CF363}" destId="{F090A4F5-CEA9-4A82-8450-06AC513DF1DD}" srcOrd="0" destOrd="5" presId="urn:microsoft.com/office/officeart/2005/8/layout/bList2"/>
    <dgm:cxn modelId="{AFA6F43E-3AC6-4684-9AC1-8D3BE92DE455}" type="presOf" srcId="{5C4E08E8-3B91-4E38-B865-92E7583FC756}" destId="{94B70C49-408F-41E3-AE22-915CFA1BE2AF}" srcOrd="0" destOrd="0" presId="urn:microsoft.com/office/officeart/2005/8/layout/bList2"/>
    <dgm:cxn modelId="{956358C5-7A66-40E9-B6C6-F4042B33230A}" type="presParOf" srcId="{AEBEE74B-8CA8-4288-8BA1-7ADF74E13751}" destId="{1FD3C917-7C84-48A2-9461-087989397C10}" srcOrd="0" destOrd="0" presId="urn:microsoft.com/office/officeart/2005/8/layout/bList2"/>
    <dgm:cxn modelId="{B693D8B1-37CF-4318-B0BE-EFBB1E9E0F05}" type="presParOf" srcId="{1FD3C917-7C84-48A2-9461-087989397C10}" destId="{F090A4F5-CEA9-4A82-8450-06AC513DF1DD}" srcOrd="0" destOrd="0" presId="urn:microsoft.com/office/officeart/2005/8/layout/bList2"/>
    <dgm:cxn modelId="{3F14FD26-7A4F-4632-9C7D-31EAD81E49C4}" type="presParOf" srcId="{1FD3C917-7C84-48A2-9461-087989397C10}" destId="{0422812A-A328-4298-83F3-496A7ECF7AC3}" srcOrd="1" destOrd="0" presId="urn:microsoft.com/office/officeart/2005/8/layout/bList2"/>
    <dgm:cxn modelId="{9C731643-61E6-4AB5-987E-B534A9CE8C0D}" type="presParOf" srcId="{1FD3C917-7C84-48A2-9461-087989397C10}" destId="{5C82919A-D210-4E50-BB24-6F920AF9BD11}" srcOrd="2" destOrd="0" presId="urn:microsoft.com/office/officeart/2005/8/layout/bList2"/>
    <dgm:cxn modelId="{1A551010-CEC8-459A-8A80-C06763AD4358}" type="presParOf" srcId="{1FD3C917-7C84-48A2-9461-087989397C10}" destId="{3ABD5FE3-F549-458B-897E-50D6E17AC9B3}" srcOrd="3" destOrd="0" presId="urn:microsoft.com/office/officeart/2005/8/layout/bList2"/>
    <dgm:cxn modelId="{33E38FAD-9A9B-4F48-874A-92FFA0265D34}" type="presParOf" srcId="{AEBEE74B-8CA8-4288-8BA1-7ADF74E13751}" destId="{94B70C49-408F-41E3-AE22-915CFA1BE2AF}" srcOrd="1" destOrd="0" presId="urn:microsoft.com/office/officeart/2005/8/layout/bList2"/>
    <dgm:cxn modelId="{E46048EA-B8D7-4CD2-8115-F351E688937F}" type="presParOf" srcId="{AEBEE74B-8CA8-4288-8BA1-7ADF74E13751}" destId="{2D821F9F-E6EB-4252-832E-946BFCFC0C45}" srcOrd="2" destOrd="0" presId="urn:microsoft.com/office/officeart/2005/8/layout/bList2"/>
    <dgm:cxn modelId="{3839FAA1-F082-4E8F-BD78-6C5395FDFD80}" type="presParOf" srcId="{2D821F9F-E6EB-4252-832E-946BFCFC0C45}" destId="{807EBCD9-9711-4E9C-AF14-501779109D21}" srcOrd="0" destOrd="0" presId="urn:microsoft.com/office/officeart/2005/8/layout/bList2"/>
    <dgm:cxn modelId="{D19CDCCB-4642-4FE5-944B-18AABF755D32}" type="presParOf" srcId="{2D821F9F-E6EB-4252-832E-946BFCFC0C45}" destId="{4F5F66CA-359A-4F7D-AB80-656A8A46B383}" srcOrd="1" destOrd="0" presId="urn:microsoft.com/office/officeart/2005/8/layout/bList2"/>
    <dgm:cxn modelId="{40844B21-B0B0-4D7D-9293-6260BBA73256}" type="presParOf" srcId="{2D821F9F-E6EB-4252-832E-946BFCFC0C45}" destId="{46716ABE-8EC7-447C-AED1-B90E45DE84AF}" srcOrd="2" destOrd="0" presId="urn:microsoft.com/office/officeart/2005/8/layout/bList2"/>
    <dgm:cxn modelId="{A19DE496-0D53-4E52-9D51-45C332336F9D}" type="presParOf" srcId="{2D821F9F-E6EB-4252-832E-946BFCFC0C45}" destId="{9B42E183-62F9-4DAF-9964-07737ABCBB51}" srcOrd="3" destOrd="0" presId="urn:microsoft.com/office/officeart/2005/8/layout/bList2"/>
    <dgm:cxn modelId="{FFCADDD0-1BEC-494B-8526-A1C8027DF5E3}" type="presParOf" srcId="{AEBEE74B-8CA8-4288-8BA1-7ADF74E13751}" destId="{CA32483D-726B-406A-BAC7-7A6FC1DDC47D}" srcOrd="3" destOrd="0" presId="urn:microsoft.com/office/officeart/2005/8/layout/bList2"/>
    <dgm:cxn modelId="{F2ED55AF-995E-4C39-8464-E17A403EA0FB}" type="presParOf" srcId="{AEBEE74B-8CA8-4288-8BA1-7ADF74E13751}" destId="{05156930-F844-4A6E-B7B6-91B45FCD0F2E}" srcOrd="4" destOrd="0" presId="urn:microsoft.com/office/officeart/2005/8/layout/bList2"/>
    <dgm:cxn modelId="{D20BEC7B-A830-4981-BC22-B055C7BE5385}" type="presParOf" srcId="{05156930-F844-4A6E-B7B6-91B45FCD0F2E}" destId="{A3E1919D-F590-496E-B98B-357AB2C7C2C5}" srcOrd="0" destOrd="0" presId="urn:microsoft.com/office/officeart/2005/8/layout/bList2"/>
    <dgm:cxn modelId="{2DEED6E2-CF01-494D-A066-56DB14533A6A}" type="presParOf" srcId="{05156930-F844-4A6E-B7B6-91B45FCD0F2E}" destId="{EE87BC9D-6C94-4D22-8B52-966FFFFF9ABA}" srcOrd="1" destOrd="0" presId="urn:microsoft.com/office/officeart/2005/8/layout/bList2"/>
    <dgm:cxn modelId="{21FAF4D1-24C0-4B6D-9CD8-E1FD847B90B6}" type="presParOf" srcId="{05156930-F844-4A6E-B7B6-91B45FCD0F2E}" destId="{4191B919-ECA3-4476-8B01-2E921A5DE16D}" srcOrd="2" destOrd="0" presId="urn:microsoft.com/office/officeart/2005/8/layout/bList2"/>
    <dgm:cxn modelId="{15902A01-8B7F-486E-8909-257FBA330AE4}" type="presParOf" srcId="{05156930-F844-4A6E-B7B6-91B45FCD0F2E}" destId="{13C38BB9-9229-4177-801B-05084435B0F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4610DAD-12B5-4F25-B3C6-493FC08DA1F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610DAD-12B5-4F25-B3C6-493FC08DA1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610DAD-12B5-4F25-B3C6-493FC08DA1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610DAD-12B5-4F25-B3C6-493FC08DA1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610DAD-12B5-4F25-B3C6-493FC08DA1F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610DAD-12B5-4F25-B3C6-493FC08DA1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4610DAD-12B5-4F25-B3C6-493FC08DA1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4610DAD-12B5-4F25-B3C6-493FC08DA1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4610DAD-12B5-4F25-B3C6-493FC08DA1F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610DAD-12B5-4F25-B3C6-493FC08DA1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4B8A7B2-754B-49AE-9951-293AA8C99925}" type="datetimeFigureOut">
              <a:rPr lang="en-US" smtClean="0"/>
              <a:t>12/8/2015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610DAD-12B5-4F25-B3C6-493FC08DA1F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B8A7B2-754B-49AE-9951-293AA8C99925}" type="datetimeFigureOut">
              <a:rPr lang="en-US" smtClean="0"/>
              <a:t>12/8/2015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4610DAD-12B5-4F25-B3C6-493FC08DA1F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524000"/>
            <a:ext cx="7117180" cy="3810000"/>
          </a:xfrm>
        </p:spPr>
        <p:txBody>
          <a:bodyPr>
            <a:normAutofit/>
          </a:bodyPr>
          <a:lstStyle/>
          <a:p>
            <a:r>
              <a:rPr lang="en-US" dirty="0" smtClean="0"/>
              <a:t/>
            </a:r>
            <a:br>
              <a:rPr lang="en-US" dirty="0" smtClean="0"/>
            </a:br>
            <a:r>
              <a:rPr lang="en-US" sz="5400" dirty="0" smtClean="0"/>
              <a:t>Behavioral Health Board</a:t>
            </a:r>
            <a:br>
              <a:rPr lang="en-US" sz="5400" dirty="0" smtClean="0"/>
            </a:br>
            <a:r>
              <a:rPr lang="en-US" sz="5400" dirty="0" smtClean="0"/>
              <a:t> </a:t>
            </a:r>
            <a:br>
              <a:rPr lang="en-US" sz="5400" dirty="0" smtClean="0"/>
            </a:br>
            <a:r>
              <a:rPr lang="en-US" sz="2800" dirty="0" smtClean="0"/>
              <a:t>Chapter 31, Title 39 Idaho Code </a:t>
            </a:r>
            <a:endParaRPr lang="en-US" sz="2800" dirty="0"/>
          </a:p>
        </p:txBody>
      </p:sp>
    </p:spTree>
    <p:extLst>
      <p:ext uri="{BB962C8B-B14F-4D97-AF65-F5344CB8AC3E}">
        <p14:creationId xmlns:p14="http://schemas.microsoft.com/office/powerpoint/2010/main" val="2291029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09600"/>
            <a:ext cx="7498080" cy="1143000"/>
          </a:xfrm>
        </p:spPr>
        <p:txBody>
          <a:bodyPr/>
          <a:lstStyle/>
          <a:p>
            <a:r>
              <a:rPr lang="en-US" b="1" dirty="0" smtClean="0"/>
              <a:t>The Process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6978955"/>
              </p:ext>
            </p:extLst>
          </p:nvPr>
        </p:nvGraphicFramePr>
        <p:xfrm>
          <a:off x="533400" y="1806575"/>
          <a:ext cx="7924800" cy="459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8293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1"/>
            <a:ext cx="7125113" cy="990600"/>
          </a:xfrm>
        </p:spPr>
        <p:txBody>
          <a:bodyPr/>
          <a:lstStyle/>
          <a:p>
            <a:r>
              <a:rPr lang="en-US" b="1" dirty="0" smtClean="0"/>
              <a:t>First Steps</a:t>
            </a:r>
            <a:endParaRPr lang="en-US" b="1" dirty="0"/>
          </a:p>
        </p:txBody>
      </p:sp>
      <p:sp>
        <p:nvSpPr>
          <p:cNvPr id="3" name="Content Placeholder 2"/>
          <p:cNvSpPr>
            <a:spLocks noGrp="1"/>
          </p:cNvSpPr>
          <p:nvPr>
            <p:ph idx="1"/>
          </p:nvPr>
        </p:nvSpPr>
        <p:spPr>
          <a:xfrm>
            <a:off x="1009443" y="2133599"/>
            <a:ext cx="7125112" cy="3725199"/>
          </a:xfrm>
        </p:spPr>
        <p:txBody>
          <a:bodyPr>
            <a:normAutofit/>
          </a:bodyPr>
          <a:lstStyle/>
          <a:p>
            <a:pPr marL="457200" lvl="1" indent="-457200">
              <a:buAutoNum type="arabicParenR"/>
            </a:pPr>
            <a:r>
              <a:rPr lang="en-US" sz="2400" b="1" dirty="0" smtClean="0"/>
              <a:t>Fill Regional Behavioral Health Board positions.</a:t>
            </a:r>
          </a:p>
          <a:p>
            <a:pPr marL="0" lvl="1" indent="0">
              <a:buNone/>
            </a:pPr>
            <a:r>
              <a:rPr lang="en-US" sz="2400" b="1" dirty="0"/>
              <a:t>	</a:t>
            </a:r>
            <a:r>
              <a:rPr lang="en-US" sz="1800" b="1" dirty="0" smtClean="0"/>
              <a:t>39-3134  </a:t>
            </a:r>
          </a:p>
          <a:p>
            <a:pPr marL="0" lvl="1" indent="0">
              <a:buNone/>
            </a:pPr>
            <a:r>
              <a:rPr lang="en-US" sz="2400" dirty="0" smtClean="0"/>
              <a:t>Initial </a:t>
            </a:r>
            <a:r>
              <a:rPr lang="en-US" sz="2400" dirty="0"/>
              <a:t>appointing authority shall be a committee </a:t>
            </a:r>
            <a:r>
              <a:rPr lang="en-US" sz="2400" dirty="0" smtClean="0"/>
              <a:t>composed </a:t>
            </a:r>
            <a:r>
              <a:rPr lang="en-US" sz="2400" dirty="0"/>
              <a:t>of the chairperson of the board of county </a:t>
            </a:r>
            <a:r>
              <a:rPr lang="en-US" sz="2400" dirty="0" smtClean="0"/>
              <a:t>commissioners</a:t>
            </a:r>
            <a:r>
              <a:rPr lang="en-US" sz="2400" dirty="0"/>
              <a:t> </a:t>
            </a:r>
            <a:r>
              <a:rPr lang="en-US" sz="2400" dirty="0" smtClean="0"/>
              <a:t>of each of the counties within the region, </a:t>
            </a:r>
            <a:r>
              <a:rPr lang="en-US" sz="2400" dirty="0"/>
              <a:t>the current chair of the regional mental health </a:t>
            </a:r>
            <a:r>
              <a:rPr lang="en-US" sz="2400" dirty="0" smtClean="0"/>
              <a:t>board and </a:t>
            </a:r>
            <a:r>
              <a:rPr lang="en-US" sz="2400" dirty="0"/>
              <a:t>the current chair of the regional advisory committee.</a:t>
            </a:r>
          </a:p>
          <a:p>
            <a:pPr marL="0" lvl="1" indent="0">
              <a:buNone/>
            </a:pPr>
            <a:endParaRPr lang="en-US" sz="2000" b="1" dirty="0"/>
          </a:p>
        </p:txBody>
      </p:sp>
      <p:sp>
        <p:nvSpPr>
          <p:cNvPr id="4" name="TextBox 3"/>
          <p:cNvSpPr txBox="1"/>
          <p:nvPr/>
        </p:nvSpPr>
        <p:spPr>
          <a:xfrm rot="19519645">
            <a:off x="3486065" y="2574048"/>
            <a:ext cx="2286000" cy="646331"/>
          </a:xfrm>
          <a:prstGeom prst="rect">
            <a:avLst/>
          </a:prstGeom>
          <a:noFill/>
        </p:spPr>
        <p:txBody>
          <a:bodyPr wrap="square" rtlCol="0">
            <a:spAutoFit/>
          </a:bodyPr>
          <a:lstStyle/>
          <a:p>
            <a:r>
              <a:rPr lang="en-US" sz="3600" dirty="0" smtClean="0">
                <a:solidFill>
                  <a:srgbClr val="FF0000"/>
                </a:solidFill>
              </a:rPr>
              <a:t>DONE!!!</a:t>
            </a:r>
            <a:endParaRPr lang="en-US" sz="3600" dirty="0">
              <a:solidFill>
                <a:srgbClr val="FF0000"/>
              </a:solidFill>
            </a:endParaRPr>
          </a:p>
        </p:txBody>
      </p:sp>
    </p:spTree>
    <p:extLst>
      <p:ext uri="{BB962C8B-B14F-4D97-AF65-F5344CB8AC3E}">
        <p14:creationId xmlns:p14="http://schemas.microsoft.com/office/powerpoint/2010/main" val="1750466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470241765"/>
              </p:ext>
            </p:extLst>
          </p:nvPr>
        </p:nvGraphicFramePr>
        <p:xfrm>
          <a:off x="1009650" y="914400"/>
          <a:ext cx="71247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914400" y="381000"/>
            <a:ext cx="7010400" cy="738664"/>
          </a:xfrm>
          <a:prstGeom prst="rect">
            <a:avLst/>
          </a:prstGeom>
          <a:noFill/>
        </p:spPr>
        <p:txBody>
          <a:bodyPr wrap="square" rtlCol="0">
            <a:spAutoFit/>
          </a:bodyPr>
          <a:lstStyle/>
          <a:p>
            <a:r>
              <a:rPr lang="en-US" sz="2400" b="1" dirty="0" smtClean="0"/>
              <a:t>22 Membership Positions</a:t>
            </a:r>
          </a:p>
          <a:p>
            <a:r>
              <a:rPr lang="en-US" b="1" dirty="0" smtClean="0"/>
              <a:t>39-3134 Page 8, Line 43</a:t>
            </a:r>
            <a:endParaRPr lang="en-US" b="1" dirty="0"/>
          </a:p>
        </p:txBody>
      </p:sp>
    </p:spTree>
    <p:extLst>
      <p:ext uri="{BB962C8B-B14F-4D97-AF65-F5344CB8AC3E}">
        <p14:creationId xmlns:p14="http://schemas.microsoft.com/office/powerpoint/2010/main" val="2469843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First </a:t>
            </a:r>
            <a:r>
              <a:rPr lang="en-US" b="1" dirty="0" smtClean="0"/>
              <a:t>Steps</a:t>
            </a:r>
            <a:br>
              <a:rPr lang="en-US" b="1" dirty="0" smtClean="0"/>
            </a:br>
            <a:r>
              <a:rPr lang="en-US" sz="2000" b="1" dirty="0" smtClean="0"/>
              <a:t>39-3133 Page 8, Line 12</a:t>
            </a:r>
            <a:endParaRPr lang="en-US" sz="2000" dirty="0"/>
          </a:p>
        </p:txBody>
      </p:sp>
      <p:sp>
        <p:nvSpPr>
          <p:cNvPr id="3" name="Content Placeholder 2"/>
          <p:cNvSpPr>
            <a:spLocks noGrp="1"/>
          </p:cNvSpPr>
          <p:nvPr>
            <p:ph idx="1"/>
          </p:nvPr>
        </p:nvSpPr>
        <p:spPr>
          <a:xfrm>
            <a:off x="1435608" y="1905000"/>
            <a:ext cx="7498080" cy="4343400"/>
          </a:xfrm>
        </p:spPr>
        <p:txBody>
          <a:bodyPr>
            <a:normAutofit fontScale="92500" lnSpcReduction="10000"/>
          </a:bodyPr>
          <a:lstStyle/>
          <a:p>
            <a:pPr marL="596646" indent="-514350">
              <a:buFont typeface="+mj-lt"/>
              <a:buAutoNum type="arabicParenR" startAt="2"/>
            </a:pPr>
            <a:r>
              <a:rPr lang="en-US" sz="2600" b="1" dirty="0" smtClean="0"/>
              <a:t>Fill the Executive Board positions.</a:t>
            </a:r>
          </a:p>
          <a:p>
            <a:pPr marL="82296" indent="0">
              <a:buNone/>
            </a:pPr>
            <a:endParaRPr lang="en-US" sz="2400" b="1" dirty="0"/>
          </a:p>
          <a:p>
            <a:pPr marL="0" indent="0">
              <a:buNone/>
            </a:pPr>
            <a:r>
              <a:rPr lang="en-US" sz="2200" dirty="0"/>
              <a:t>Each regional behavioral health board </a:t>
            </a:r>
            <a:r>
              <a:rPr lang="en-US" sz="2200" u="sng" dirty="0"/>
              <a:t>shall</a:t>
            </a:r>
            <a:r>
              <a:rPr lang="en-US" sz="2200" dirty="0"/>
              <a:t> annually elect from within its membership an executive committee of five (5) members empowered to make fiscal, legal and business decisions on behalf of the full board or join with another governmental entity that can fulfill the same management infrastructure function.  </a:t>
            </a:r>
            <a:endParaRPr lang="en-US" sz="2200" dirty="0" smtClean="0"/>
          </a:p>
          <a:p>
            <a:pPr marL="0" indent="0">
              <a:buNone/>
            </a:pPr>
            <a:endParaRPr lang="en-US" sz="2200" dirty="0"/>
          </a:p>
          <a:p>
            <a:pPr marL="0" indent="0">
              <a:buNone/>
            </a:pPr>
            <a:r>
              <a:rPr lang="en-US" sz="2200" dirty="0"/>
              <a:t>If the regional behavioral health board elects to create its own internal executive committee, the membership shall be representative of the regional behavioral health board membership and must, at a minimum, include one (1) mental health consumer or advocate and one (1) substance use disorder consumer or advocate.  </a:t>
            </a:r>
          </a:p>
          <a:p>
            <a:pPr marL="82296" indent="0">
              <a:buNone/>
            </a:pPr>
            <a:endParaRPr lang="en-US" sz="2400" b="1" dirty="0"/>
          </a:p>
        </p:txBody>
      </p:sp>
    </p:spTree>
    <p:extLst>
      <p:ext uri="{BB962C8B-B14F-4D97-AF65-F5344CB8AC3E}">
        <p14:creationId xmlns:p14="http://schemas.microsoft.com/office/powerpoint/2010/main" val="1899168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The executive committees or the partner public entity shall have the power and duty, on behalf of the regional behavioral health boards, to:</a:t>
            </a:r>
            <a:endParaRPr lang="en-US" sz="2400" dirty="0"/>
          </a:p>
        </p:txBody>
      </p:sp>
      <p:sp>
        <p:nvSpPr>
          <p:cNvPr id="3" name="Content Placeholder 2"/>
          <p:cNvSpPr>
            <a:spLocks noGrp="1"/>
          </p:cNvSpPr>
          <p:nvPr>
            <p:ph idx="1"/>
          </p:nvPr>
        </p:nvSpPr>
        <p:spPr>
          <a:xfrm>
            <a:off x="1143000" y="1981200"/>
            <a:ext cx="7125112" cy="4508637"/>
          </a:xfrm>
        </p:spPr>
        <p:txBody>
          <a:bodyPr>
            <a:normAutofit fontScale="62500" lnSpcReduction="20000"/>
          </a:bodyPr>
          <a:lstStyle/>
          <a:p>
            <a:pPr>
              <a:buFont typeface="+mj-lt"/>
              <a:buAutoNum type="arabicParenR"/>
            </a:pPr>
            <a:r>
              <a:rPr lang="en-US" dirty="0" smtClean="0"/>
              <a:t>Establish a fiscal control policy as required by the state controller;</a:t>
            </a:r>
          </a:p>
          <a:p>
            <a:pPr>
              <a:buFont typeface="+mj-lt"/>
              <a:buAutoNum type="arabicParenR"/>
            </a:pPr>
            <a:r>
              <a:rPr lang="en-US" dirty="0" smtClean="0"/>
              <a:t>Enter into contracts and grants with other governmental and private agencies, and this chapter hereby authorizes such other agencies to enter into contracts with the regional behavioral health boards, as deemed necessary to fulfill the duties imposed upon the board to promote and sustain the ability of individuals with behavioral health disorders to live in the community and avoid institutionalization;</a:t>
            </a:r>
          </a:p>
          <a:p>
            <a:pPr>
              <a:buFont typeface="+mj-lt"/>
              <a:buAutoNum type="arabicParenR"/>
            </a:pPr>
            <a:r>
              <a:rPr lang="en-US" dirty="0" smtClean="0"/>
              <a:t>Develop and maintain bylaws as necessary to establish the process and structure of the board; and </a:t>
            </a:r>
          </a:p>
          <a:p>
            <a:pPr>
              <a:buFont typeface="+mj-lt"/>
              <a:buAutoNum type="arabicParenR"/>
            </a:pPr>
            <a:r>
              <a:rPr lang="en-US" dirty="0" smtClean="0"/>
              <a:t>Employ and fix the compensation, subject to the provisions of chapter 53, title 67, Idaho Code, of such personnel as may be necessary to carry out the duties of the regional behavioral health boards.</a:t>
            </a:r>
            <a:endParaRPr lang="en-US" dirty="0"/>
          </a:p>
        </p:txBody>
      </p:sp>
    </p:spTree>
    <p:extLst>
      <p:ext uri="{BB962C8B-B14F-4D97-AF65-F5344CB8AC3E}">
        <p14:creationId xmlns:p14="http://schemas.microsoft.com/office/powerpoint/2010/main" val="2657931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Steps</a:t>
            </a:r>
            <a:endParaRPr lang="en-US" dirty="0"/>
          </a:p>
        </p:txBody>
      </p:sp>
      <p:sp>
        <p:nvSpPr>
          <p:cNvPr id="3" name="Content Placeholder 2"/>
          <p:cNvSpPr>
            <a:spLocks noGrp="1"/>
          </p:cNvSpPr>
          <p:nvPr>
            <p:ph idx="1"/>
          </p:nvPr>
        </p:nvSpPr>
        <p:spPr>
          <a:xfrm>
            <a:off x="1435608" y="1981200"/>
            <a:ext cx="7498080" cy="4267200"/>
          </a:xfrm>
        </p:spPr>
        <p:txBody>
          <a:bodyPr>
            <a:normAutofit lnSpcReduction="10000"/>
          </a:bodyPr>
          <a:lstStyle/>
          <a:p>
            <a:pPr marL="539496" indent="-457200">
              <a:buFont typeface="+mj-lt"/>
              <a:buAutoNum type="arabicParenR" startAt="3"/>
            </a:pPr>
            <a:r>
              <a:rPr lang="en-US" sz="2400" b="1" dirty="0" smtClean="0"/>
              <a:t>Evaluate options for Organization.</a:t>
            </a:r>
          </a:p>
          <a:p>
            <a:pPr marL="82296" indent="0">
              <a:buNone/>
            </a:pPr>
            <a:endParaRPr lang="en-US" sz="2400" b="1" dirty="0" smtClean="0"/>
          </a:p>
          <a:p>
            <a:pPr marL="82296" indent="0">
              <a:buNone/>
            </a:pPr>
            <a:r>
              <a:rPr lang="en-US" sz="2400" b="1" dirty="0" smtClean="0"/>
              <a:t>Options:</a:t>
            </a:r>
          </a:p>
          <a:p>
            <a:pPr marL="539496" indent="-457200">
              <a:buFont typeface="+mj-lt"/>
              <a:buAutoNum type="arabicPeriod"/>
            </a:pPr>
            <a:r>
              <a:rPr lang="en-US" sz="2400" b="1" dirty="0" smtClean="0"/>
              <a:t>Stay with Health &amp; Welfare</a:t>
            </a:r>
          </a:p>
          <a:p>
            <a:pPr marL="539496" indent="-457200">
              <a:buFont typeface="+mj-lt"/>
              <a:buAutoNum type="arabicPeriod"/>
            </a:pPr>
            <a:r>
              <a:rPr lang="en-US" sz="2400" b="1" dirty="0" smtClean="0"/>
              <a:t>Partner with the Public Health Department or other governmental entity</a:t>
            </a:r>
          </a:p>
          <a:p>
            <a:pPr marL="539496" indent="-457200">
              <a:buFont typeface="+mj-lt"/>
              <a:buAutoNum type="arabicPeriod"/>
            </a:pPr>
            <a:r>
              <a:rPr lang="en-US" sz="2400" b="1" dirty="0" smtClean="0"/>
              <a:t>Become a completely independent entity – </a:t>
            </a:r>
            <a:r>
              <a:rPr lang="en-US" sz="2400" b="1" dirty="0" smtClean="0">
                <a:solidFill>
                  <a:srgbClr val="C00000"/>
                </a:solidFill>
              </a:rPr>
              <a:t>not likely an option</a:t>
            </a:r>
          </a:p>
          <a:p>
            <a:pPr marL="82296" indent="0">
              <a:buNone/>
            </a:pPr>
            <a:endParaRPr lang="en-US" sz="2400" b="1" dirty="0"/>
          </a:p>
          <a:p>
            <a:pPr marL="82296" indent="0">
              <a:buNone/>
            </a:pPr>
            <a:r>
              <a:rPr lang="en-US" sz="2400" b="1" dirty="0" smtClean="0"/>
              <a:t>Other options?</a:t>
            </a:r>
            <a:endParaRPr lang="en-US" sz="1200" b="1" dirty="0" smtClean="0"/>
          </a:p>
          <a:p>
            <a:pPr marL="82296" indent="0">
              <a:buNone/>
            </a:pPr>
            <a:endParaRPr lang="en-US" sz="2400" b="1" dirty="0"/>
          </a:p>
          <a:p>
            <a:pPr marL="82296" indent="0">
              <a:buNone/>
            </a:pPr>
            <a:endParaRPr lang="en-US" sz="2400" b="1" dirty="0" smtClean="0"/>
          </a:p>
          <a:p>
            <a:pPr marL="82296" indent="0">
              <a:buNone/>
            </a:pPr>
            <a:endParaRPr lang="en-US" sz="2400" b="1" dirty="0"/>
          </a:p>
          <a:p>
            <a:pPr marL="82296" indent="0">
              <a:buNone/>
            </a:pPr>
            <a:endParaRPr lang="en-US" sz="2400" b="1" dirty="0"/>
          </a:p>
        </p:txBody>
      </p:sp>
    </p:spTree>
    <p:extLst>
      <p:ext uri="{BB962C8B-B14F-4D97-AF65-F5344CB8AC3E}">
        <p14:creationId xmlns:p14="http://schemas.microsoft.com/office/powerpoint/2010/main" val="1953264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2613026"/>
            <a:ext cx="7886700" cy="1325563"/>
          </a:xfrm>
        </p:spPr>
        <p:txBody>
          <a:bodyPr>
            <a:normAutofit/>
          </a:bodyPr>
          <a:lstStyle/>
          <a:p>
            <a:pPr algn="ctr"/>
            <a:r>
              <a:rPr lang="en-US" sz="7200" dirty="0" smtClean="0"/>
              <a:t>OPTIONS</a:t>
            </a:r>
            <a:endParaRPr lang="en-US" sz="7200" dirty="0"/>
          </a:p>
        </p:txBody>
      </p:sp>
    </p:spTree>
    <p:extLst>
      <p:ext uri="{BB962C8B-B14F-4D97-AF65-F5344CB8AC3E}">
        <p14:creationId xmlns:p14="http://schemas.microsoft.com/office/powerpoint/2010/main" val="517261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0868" y="2362200"/>
            <a:ext cx="8612132" cy="3962400"/>
            <a:chOff x="685067" y="576237"/>
            <a:chExt cx="10833493" cy="5870596"/>
          </a:xfrm>
        </p:grpSpPr>
        <p:sp>
          <p:nvSpPr>
            <p:cNvPr id="6" name="Freeform 5"/>
            <p:cNvSpPr/>
            <p:nvPr/>
          </p:nvSpPr>
          <p:spPr>
            <a:xfrm>
              <a:off x="4651756" y="3581743"/>
              <a:ext cx="2865090" cy="2865090"/>
            </a:xfrm>
            <a:custGeom>
              <a:avLst/>
              <a:gdLst>
                <a:gd name="connsiteX0" fmla="*/ 0 w 2865090"/>
                <a:gd name="connsiteY0" fmla="*/ 1432545 h 2865090"/>
                <a:gd name="connsiteX1" fmla="*/ 1432545 w 2865090"/>
                <a:gd name="connsiteY1" fmla="*/ 0 h 2865090"/>
                <a:gd name="connsiteX2" fmla="*/ 2865090 w 2865090"/>
                <a:gd name="connsiteY2" fmla="*/ 1432545 h 2865090"/>
                <a:gd name="connsiteX3" fmla="*/ 1432545 w 2865090"/>
                <a:gd name="connsiteY3" fmla="*/ 2865090 h 2865090"/>
                <a:gd name="connsiteX4" fmla="*/ 0 w 2865090"/>
                <a:gd name="connsiteY4" fmla="*/ 1432545 h 2865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090" h="2865090">
                  <a:moveTo>
                    <a:pt x="0" y="1432545"/>
                  </a:moveTo>
                  <a:cubicBezTo>
                    <a:pt x="0" y="641372"/>
                    <a:pt x="641372" y="0"/>
                    <a:pt x="1432545" y="0"/>
                  </a:cubicBezTo>
                  <a:cubicBezTo>
                    <a:pt x="2223718" y="0"/>
                    <a:pt x="2865090" y="641372"/>
                    <a:pt x="2865090" y="1432545"/>
                  </a:cubicBezTo>
                  <a:cubicBezTo>
                    <a:pt x="2865090" y="2223718"/>
                    <a:pt x="2223718" y="2865090"/>
                    <a:pt x="1432545" y="2865090"/>
                  </a:cubicBezTo>
                  <a:cubicBezTo>
                    <a:pt x="641372" y="2865090"/>
                    <a:pt x="0" y="2223718"/>
                    <a:pt x="0" y="143254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0858" tIns="460858" rIns="460858" bIns="460858" numCol="1" spcCol="1270" anchor="ctr" anchorCtr="0">
              <a:noAutofit/>
            </a:bodyPr>
            <a:lstStyle/>
            <a:p>
              <a:pPr lvl="0" algn="ctr" defTabSz="2889250">
                <a:lnSpc>
                  <a:spcPct val="90000"/>
                </a:lnSpc>
                <a:spcBef>
                  <a:spcPct val="0"/>
                </a:spcBef>
                <a:spcAft>
                  <a:spcPct val="35000"/>
                </a:spcAft>
              </a:pPr>
              <a:r>
                <a:rPr lang="en-US" sz="2000" kern="1200" dirty="0" smtClean="0"/>
                <a:t>Behavioral Health Board</a:t>
              </a:r>
              <a:endParaRPr lang="en-US" sz="2000" kern="1200" dirty="0"/>
            </a:p>
          </p:txBody>
        </p:sp>
        <p:sp>
          <p:nvSpPr>
            <p:cNvPr id="7" name="Left Arrow 6"/>
            <p:cNvSpPr/>
            <p:nvPr/>
          </p:nvSpPr>
          <p:spPr>
            <a:xfrm rot="12666792">
              <a:off x="1578566" y="3182895"/>
              <a:ext cx="3262259" cy="81655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7"/>
            <p:cNvSpPr/>
            <p:nvPr/>
          </p:nvSpPr>
          <p:spPr>
            <a:xfrm>
              <a:off x="685067" y="1723248"/>
              <a:ext cx="2238900" cy="1533961"/>
            </a:xfrm>
            <a:custGeom>
              <a:avLst/>
              <a:gdLst>
                <a:gd name="connsiteX0" fmla="*/ 0 w 2238900"/>
                <a:gd name="connsiteY0" fmla="*/ 153396 h 1533961"/>
                <a:gd name="connsiteX1" fmla="*/ 153396 w 2238900"/>
                <a:gd name="connsiteY1" fmla="*/ 0 h 1533961"/>
                <a:gd name="connsiteX2" fmla="*/ 2085504 w 2238900"/>
                <a:gd name="connsiteY2" fmla="*/ 0 h 1533961"/>
                <a:gd name="connsiteX3" fmla="*/ 2238900 w 2238900"/>
                <a:gd name="connsiteY3" fmla="*/ 153396 h 1533961"/>
                <a:gd name="connsiteX4" fmla="*/ 2238900 w 2238900"/>
                <a:gd name="connsiteY4" fmla="*/ 1380565 h 1533961"/>
                <a:gd name="connsiteX5" fmla="*/ 2085504 w 2238900"/>
                <a:gd name="connsiteY5" fmla="*/ 1533961 h 1533961"/>
                <a:gd name="connsiteX6" fmla="*/ 153396 w 2238900"/>
                <a:gd name="connsiteY6" fmla="*/ 1533961 h 1533961"/>
                <a:gd name="connsiteX7" fmla="*/ 0 w 2238900"/>
                <a:gd name="connsiteY7" fmla="*/ 1380565 h 1533961"/>
                <a:gd name="connsiteX8" fmla="*/ 0 w 2238900"/>
                <a:gd name="connsiteY8" fmla="*/ 153396 h 153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900" h="1533961">
                  <a:moveTo>
                    <a:pt x="0" y="153396"/>
                  </a:moveTo>
                  <a:cubicBezTo>
                    <a:pt x="0" y="68678"/>
                    <a:pt x="68678" y="0"/>
                    <a:pt x="153396" y="0"/>
                  </a:cubicBezTo>
                  <a:lnTo>
                    <a:pt x="2085504" y="0"/>
                  </a:lnTo>
                  <a:cubicBezTo>
                    <a:pt x="2170222" y="0"/>
                    <a:pt x="2238900" y="68678"/>
                    <a:pt x="2238900" y="153396"/>
                  </a:cubicBezTo>
                  <a:lnTo>
                    <a:pt x="2238900" y="1380565"/>
                  </a:lnTo>
                  <a:cubicBezTo>
                    <a:pt x="2238900" y="1465283"/>
                    <a:pt x="2170222" y="1533961"/>
                    <a:pt x="2085504" y="1533961"/>
                  </a:cubicBezTo>
                  <a:lnTo>
                    <a:pt x="153396" y="1533961"/>
                  </a:lnTo>
                  <a:cubicBezTo>
                    <a:pt x="68678" y="1533961"/>
                    <a:pt x="0" y="1465283"/>
                    <a:pt x="0" y="1380565"/>
                  </a:cubicBezTo>
                  <a:lnTo>
                    <a:pt x="0" y="1533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83" tIns="103983" rIns="103983" bIns="103983" numCol="1" spcCol="1270" anchor="ctr" anchorCtr="0">
              <a:noAutofit/>
            </a:bodyPr>
            <a:lstStyle/>
            <a:p>
              <a:pPr lvl="0" algn="ctr" defTabSz="1377950">
                <a:lnSpc>
                  <a:spcPct val="90000"/>
                </a:lnSpc>
                <a:spcBef>
                  <a:spcPct val="0"/>
                </a:spcBef>
                <a:spcAft>
                  <a:spcPct val="35000"/>
                </a:spcAft>
              </a:pPr>
              <a:r>
                <a:rPr lang="en-US" sz="2000" dirty="0" smtClean="0"/>
                <a:t>Health and Welfare</a:t>
              </a:r>
              <a:r>
                <a:rPr lang="en-US" sz="3100" dirty="0" smtClean="0"/>
                <a:t>?</a:t>
              </a:r>
              <a:endParaRPr lang="en-US" sz="3100" kern="1200" dirty="0"/>
            </a:p>
          </p:txBody>
        </p:sp>
        <p:sp>
          <p:nvSpPr>
            <p:cNvPr id="9" name="Left Arrow 8"/>
            <p:cNvSpPr/>
            <p:nvPr/>
          </p:nvSpPr>
          <p:spPr>
            <a:xfrm rot="16200000">
              <a:off x="4984408" y="1945544"/>
              <a:ext cx="2199786" cy="81655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9"/>
            <p:cNvSpPr/>
            <p:nvPr/>
          </p:nvSpPr>
          <p:spPr>
            <a:xfrm>
              <a:off x="4881571" y="576237"/>
              <a:ext cx="2382014" cy="1708964"/>
            </a:xfrm>
            <a:custGeom>
              <a:avLst/>
              <a:gdLst>
                <a:gd name="connsiteX0" fmla="*/ 0 w 2382014"/>
                <a:gd name="connsiteY0" fmla="*/ 170896 h 1708964"/>
                <a:gd name="connsiteX1" fmla="*/ 170896 w 2382014"/>
                <a:gd name="connsiteY1" fmla="*/ 0 h 1708964"/>
                <a:gd name="connsiteX2" fmla="*/ 2211118 w 2382014"/>
                <a:gd name="connsiteY2" fmla="*/ 0 h 1708964"/>
                <a:gd name="connsiteX3" fmla="*/ 2382014 w 2382014"/>
                <a:gd name="connsiteY3" fmla="*/ 170896 h 1708964"/>
                <a:gd name="connsiteX4" fmla="*/ 2382014 w 2382014"/>
                <a:gd name="connsiteY4" fmla="*/ 1538068 h 1708964"/>
                <a:gd name="connsiteX5" fmla="*/ 2211118 w 2382014"/>
                <a:gd name="connsiteY5" fmla="*/ 1708964 h 1708964"/>
                <a:gd name="connsiteX6" fmla="*/ 170896 w 2382014"/>
                <a:gd name="connsiteY6" fmla="*/ 1708964 h 1708964"/>
                <a:gd name="connsiteX7" fmla="*/ 0 w 2382014"/>
                <a:gd name="connsiteY7" fmla="*/ 1538068 h 1708964"/>
                <a:gd name="connsiteX8" fmla="*/ 0 w 2382014"/>
                <a:gd name="connsiteY8" fmla="*/ 170896 h 170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014" h="1708964">
                  <a:moveTo>
                    <a:pt x="0" y="170896"/>
                  </a:moveTo>
                  <a:cubicBezTo>
                    <a:pt x="0" y="76513"/>
                    <a:pt x="76513" y="0"/>
                    <a:pt x="170896" y="0"/>
                  </a:cubicBezTo>
                  <a:lnTo>
                    <a:pt x="2211118" y="0"/>
                  </a:lnTo>
                  <a:cubicBezTo>
                    <a:pt x="2305501" y="0"/>
                    <a:pt x="2382014" y="76513"/>
                    <a:pt x="2382014" y="170896"/>
                  </a:cubicBezTo>
                  <a:lnTo>
                    <a:pt x="2382014" y="1538068"/>
                  </a:lnTo>
                  <a:cubicBezTo>
                    <a:pt x="2382014" y="1632451"/>
                    <a:pt x="2305501" y="1708964"/>
                    <a:pt x="2211118" y="1708964"/>
                  </a:cubicBezTo>
                  <a:lnTo>
                    <a:pt x="170896" y="1708964"/>
                  </a:lnTo>
                  <a:cubicBezTo>
                    <a:pt x="76513" y="1708964"/>
                    <a:pt x="0" y="1632451"/>
                    <a:pt x="0" y="1538068"/>
                  </a:cubicBezTo>
                  <a:lnTo>
                    <a:pt x="0" y="170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109" tIns="109109" rIns="109109" bIns="109109" numCol="1" spcCol="1270" anchor="ctr" anchorCtr="0">
              <a:noAutofit/>
            </a:bodyPr>
            <a:lstStyle/>
            <a:p>
              <a:pPr lvl="0" algn="ctr" defTabSz="1377950">
                <a:lnSpc>
                  <a:spcPct val="90000"/>
                </a:lnSpc>
                <a:spcBef>
                  <a:spcPct val="0"/>
                </a:spcBef>
                <a:spcAft>
                  <a:spcPct val="35000"/>
                </a:spcAft>
              </a:pPr>
              <a:r>
                <a:rPr lang="en-US" sz="2000" kern="1200" dirty="0" smtClean="0"/>
                <a:t>Governmental Entity?</a:t>
              </a:r>
              <a:endParaRPr lang="en-US" sz="2000" kern="1200" dirty="0"/>
            </a:p>
          </p:txBody>
        </p:sp>
        <p:sp>
          <p:nvSpPr>
            <p:cNvPr id="11" name="Left Arrow 10"/>
            <p:cNvSpPr/>
            <p:nvPr/>
          </p:nvSpPr>
          <p:spPr>
            <a:xfrm rot="19749624">
              <a:off x="7296796" y="3159244"/>
              <a:ext cx="3249040" cy="81655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11"/>
            <p:cNvSpPr/>
            <p:nvPr/>
          </p:nvSpPr>
          <p:spPr>
            <a:xfrm>
              <a:off x="9014036" y="1723297"/>
              <a:ext cx="2504524" cy="1588201"/>
            </a:xfrm>
            <a:custGeom>
              <a:avLst/>
              <a:gdLst>
                <a:gd name="connsiteX0" fmla="*/ 0 w 2504524"/>
                <a:gd name="connsiteY0" fmla="*/ 158820 h 1588201"/>
                <a:gd name="connsiteX1" fmla="*/ 158820 w 2504524"/>
                <a:gd name="connsiteY1" fmla="*/ 0 h 1588201"/>
                <a:gd name="connsiteX2" fmla="*/ 2345704 w 2504524"/>
                <a:gd name="connsiteY2" fmla="*/ 0 h 1588201"/>
                <a:gd name="connsiteX3" fmla="*/ 2504524 w 2504524"/>
                <a:gd name="connsiteY3" fmla="*/ 158820 h 1588201"/>
                <a:gd name="connsiteX4" fmla="*/ 2504524 w 2504524"/>
                <a:gd name="connsiteY4" fmla="*/ 1429381 h 1588201"/>
                <a:gd name="connsiteX5" fmla="*/ 2345704 w 2504524"/>
                <a:gd name="connsiteY5" fmla="*/ 1588201 h 1588201"/>
                <a:gd name="connsiteX6" fmla="*/ 158820 w 2504524"/>
                <a:gd name="connsiteY6" fmla="*/ 1588201 h 1588201"/>
                <a:gd name="connsiteX7" fmla="*/ 0 w 2504524"/>
                <a:gd name="connsiteY7" fmla="*/ 1429381 h 1588201"/>
                <a:gd name="connsiteX8" fmla="*/ 0 w 2504524"/>
                <a:gd name="connsiteY8" fmla="*/ 158820 h 158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524" h="1588201">
                  <a:moveTo>
                    <a:pt x="0" y="158820"/>
                  </a:moveTo>
                  <a:cubicBezTo>
                    <a:pt x="0" y="71106"/>
                    <a:pt x="71106" y="0"/>
                    <a:pt x="158820" y="0"/>
                  </a:cubicBezTo>
                  <a:lnTo>
                    <a:pt x="2345704" y="0"/>
                  </a:lnTo>
                  <a:cubicBezTo>
                    <a:pt x="2433418" y="0"/>
                    <a:pt x="2504524" y="71106"/>
                    <a:pt x="2504524" y="158820"/>
                  </a:cubicBezTo>
                  <a:lnTo>
                    <a:pt x="2504524" y="1429381"/>
                  </a:lnTo>
                  <a:cubicBezTo>
                    <a:pt x="2504524" y="1517095"/>
                    <a:pt x="2433418" y="1588201"/>
                    <a:pt x="2345704" y="1588201"/>
                  </a:cubicBezTo>
                  <a:lnTo>
                    <a:pt x="158820" y="1588201"/>
                  </a:lnTo>
                  <a:cubicBezTo>
                    <a:pt x="71106" y="1588201"/>
                    <a:pt x="0" y="1517095"/>
                    <a:pt x="0" y="1429381"/>
                  </a:cubicBezTo>
                  <a:lnTo>
                    <a:pt x="0" y="1588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572" tIns="105572" rIns="105572" bIns="105572" numCol="1" spcCol="1270" anchor="ctr" anchorCtr="0">
              <a:noAutofit/>
            </a:bodyPr>
            <a:lstStyle/>
            <a:p>
              <a:pPr lvl="0" algn="ctr" defTabSz="1377950">
                <a:lnSpc>
                  <a:spcPct val="90000"/>
                </a:lnSpc>
                <a:spcBef>
                  <a:spcPct val="0"/>
                </a:spcBef>
                <a:spcAft>
                  <a:spcPct val="35000"/>
                </a:spcAft>
              </a:pPr>
              <a:r>
                <a:rPr lang="en-US" sz="2000" kern="1200" dirty="0" smtClean="0"/>
                <a:t>Independent?</a:t>
              </a:r>
              <a:endParaRPr lang="en-US" sz="2000" kern="1200" dirty="0"/>
            </a:p>
          </p:txBody>
        </p:sp>
      </p:grpSp>
      <p:pic>
        <p:nvPicPr>
          <p:cNvPr id="14" name="Picture 13"/>
          <p:cNvPicPr>
            <a:picLocks noChangeAspect="1"/>
          </p:cNvPicPr>
          <p:nvPr/>
        </p:nvPicPr>
        <p:blipFill>
          <a:blip r:embed="rId2"/>
          <a:stretch>
            <a:fillRect/>
          </a:stretch>
        </p:blipFill>
        <p:spPr>
          <a:xfrm>
            <a:off x="579680" y="2219773"/>
            <a:ext cx="651225" cy="816350"/>
          </a:xfrm>
          <a:prstGeom prst="rect">
            <a:avLst/>
          </a:prstGeom>
        </p:spPr>
      </p:pic>
      <p:pic>
        <p:nvPicPr>
          <p:cNvPr id="18" name="Picture 17"/>
          <p:cNvPicPr>
            <a:picLocks noChangeAspect="1"/>
          </p:cNvPicPr>
          <p:nvPr/>
        </p:nvPicPr>
        <p:blipFill>
          <a:blip r:embed="rId3"/>
          <a:stretch>
            <a:fillRect/>
          </a:stretch>
        </p:blipFill>
        <p:spPr>
          <a:xfrm>
            <a:off x="6892246" y="2322945"/>
            <a:ext cx="1750525" cy="702077"/>
          </a:xfrm>
          <a:prstGeom prst="rect">
            <a:avLst/>
          </a:prstGeom>
        </p:spPr>
      </p:pic>
      <p:pic>
        <p:nvPicPr>
          <p:cNvPr id="17" name="Picture 16"/>
          <p:cNvPicPr>
            <a:picLocks noChangeAspect="1"/>
          </p:cNvPicPr>
          <p:nvPr/>
        </p:nvPicPr>
        <p:blipFill>
          <a:blip r:embed="rId4"/>
          <a:stretch>
            <a:fillRect/>
          </a:stretch>
        </p:blipFill>
        <p:spPr>
          <a:xfrm>
            <a:off x="4192259" y="1294320"/>
            <a:ext cx="520568" cy="925453"/>
          </a:xfrm>
          <a:prstGeom prst="rect">
            <a:avLst/>
          </a:prstGeom>
        </p:spPr>
      </p:pic>
    </p:spTree>
    <p:extLst>
      <p:ext uri="{BB962C8B-B14F-4D97-AF65-F5344CB8AC3E}">
        <p14:creationId xmlns:p14="http://schemas.microsoft.com/office/powerpoint/2010/main" val="2768003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87137" y="1723249"/>
            <a:ext cx="5176578" cy="4723585"/>
            <a:chOff x="782849" y="1723248"/>
            <a:chExt cx="6902104" cy="4723585"/>
          </a:xfrm>
        </p:grpSpPr>
        <p:sp>
          <p:nvSpPr>
            <p:cNvPr id="6" name="Freeform 5"/>
            <p:cNvSpPr/>
            <p:nvPr/>
          </p:nvSpPr>
          <p:spPr>
            <a:xfrm>
              <a:off x="4651754" y="3581743"/>
              <a:ext cx="3033199" cy="2865090"/>
            </a:xfrm>
            <a:custGeom>
              <a:avLst/>
              <a:gdLst>
                <a:gd name="connsiteX0" fmla="*/ 0 w 2865090"/>
                <a:gd name="connsiteY0" fmla="*/ 1432545 h 2865090"/>
                <a:gd name="connsiteX1" fmla="*/ 1432545 w 2865090"/>
                <a:gd name="connsiteY1" fmla="*/ 0 h 2865090"/>
                <a:gd name="connsiteX2" fmla="*/ 2865090 w 2865090"/>
                <a:gd name="connsiteY2" fmla="*/ 1432545 h 2865090"/>
                <a:gd name="connsiteX3" fmla="*/ 1432545 w 2865090"/>
                <a:gd name="connsiteY3" fmla="*/ 2865090 h 2865090"/>
                <a:gd name="connsiteX4" fmla="*/ 0 w 2865090"/>
                <a:gd name="connsiteY4" fmla="*/ 1432545 h 2865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090" h="2865090">
                  <a:moveTo>
                    <a:pt x="0" y="1432545"/>
                  </a:moveTo>
                  <a:cubicBezTo>
                    <a:pt x="0" y="641372"/>
                    <a:pt x="641372" y="0"/>
                    <a:pt x="1432545" y="0"/>
                  </a:cubicBezTo>
                  <a:cubicBezTo>
                    <a:pt x="2223718" y="0"/>
                    <a:pt x="2865090" y="641372"/>
                    <a:pt x="2865090" y="1432545"/>
                  </a:cubicBezTo>
                  <a:cubicBezTo>
                    <a:pt x="2865090" y="2223718"/>
                    <a:pt x="2223718" y="2865090"/>
                    <a:pt x="1432545" y="2865090"/>
                  </a:cubicBezTo>
                  <a:cubicBezTo>
                    <a:pt x="641372" y="2865090"/>
                    <a:pt x="0" y="2223718"/>
                    <a:pt x="0" y="143254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0858" tIns="460858" rIns="460858" bIns="460858" numCol="1" spcCol="1270" anchor="ctr" anchorCtr="0">
              <a:noAutofit/>
            </a:bodyPr>
            <a:lstStyle/>
            <a:p>
              <a:pPr lvl="0" algn="ctr" defTabSz="2889250">
                <a:lnSpc>
                  <a:spcPct val="90000"/>
                </a:lnSpc>
                <a:spcBef>
                  <a:spcPct val="0"/>
                </a:spcBef>
                <a:spcAft>
                  <a:spcPct val="35000"/>
                </a:spcAft>
              </a:pPr>
              <a:r>
                <a:rPr lang="en-US" sz="2000" kern="1200" dirty="0" smtClean="0"/>
                <a:t>Behavioral Health Board</a:t>
              </a:r>
              <a:endParaRPr lang="en-US" sz="2000" kern="1200" dirty="0"/>
            </a:p>
          </p:txBody>
        </p:sp>
        <p:sp>
          <p:nvSpPr>
            <p:cNvPr id="7" name="Left Arrow 6"/>
            <p:cNvSpPr/>
            <p:nvPr/>
          </p:nvSpPr>
          <p:spPr>
            <a:xfrm rot="12666792">
              <a:off x="1578566" y="3182895"/>
              <a:ext cx="3262259" cy="81655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7"/>
            <p:cNvSpPr/>
            <p:nvPr/>
          </p:nvSpPr>
          <p:spPr>
            <a:xfrm>
              <a:off x="782849" y="1723248"/>
              <a:ext cx="2238900" cy="1533961"/>
            </a:xfrm>
            <a:custGeom>
              <a:avLst/>
              <a:gdLst>
                <a:gd name="connsiteX0" fmla="*/ 0 w 2238900"/>
                <a:gd name="connsiteY0" fmla="*/ 153396 h 1533961"/>
                <a:gd name="connsiteX1" fmla="*/ 153396 w 2238900"/>
                <a:gd name="connsiteY1" fmla="*/ 0 h 1533961"/>
                <a:gd name="connsiteX2" fmla="*/ 2085504 w 2238900"/>
                <a:gd name="connsiteY2" fmla="*/ 0 h 1533961"/>
                <a:gd name="connsiteX3" fmla="*/ 2238900 w 2238900"/>
                <a:gd name="connsiteY3" fmla="*/ 153396 h 1533961"/>
                <a:gd name="connsiteX4" fmla="*/ 2238900 w 2238900"/>
                <a:gd name="connsiteY4" fmla="*/ 1380565 h 1533961"/>
                <a:gd name="connsiteX5" fmla="*/ 2085504 w 2238900"/>
                <a:gd name="connsiteY5" fmla="*/ 1533961 h 1533961"/>
                <a:gd name="connsiteX6" fmla="*/ 153396 w 2238900"/>
                <a:gd name="connsiteY6" fmla="*/ 1533961 h 1533961"/>
                <a:gd name="connsiteX7" fmla="*/ 0 w 2238900"/>
                <a:gd name="connsiteY7" fmla="*/ 1380565 h 1533961"/>
                <a:gd name="connsiteX8" fmla="*/ 0 w 2238900"/>
                <a:gd name="connsiteY8" fmla="*/ 153396 h 153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900" h="1533961">
                  <a:moveTo>
                    <a:pt x="0" y="153396"/>
                  </a:moveTo>
                  <a:cubicBezTo>
                    <a:pt x="0" y="68678"/>
                    <a:pt x="68678" y="0"/>
                    <a:pt x="153396" y="0"/>
                  </a:cubicBezTo>
                  <a:lnTo>
                    <a:pt x="2085504" y="0"/>
                  </a:lnTo>
                  <a:cubicBezTo>
                    <a:pt x="2170222" y="0"/>
                    <a:pt x="2238900" y="68678"/>
                    <a:pt x="2238900" y="153396"/>
                  </a:cubicBezTo>
                  <a:lnTo>
                    <a:pt x="2238900" y="1380565"/>
                  </a:lnTo>
                  <a:cubicBezTo>
                    <a:pt x="2238900" y="1465283"/>
                    <a:pt x="2170222" y="1533961"/>
                    <a:pt x="2085504" y="1533961"/>
                  </a:cubicBezTo>
                  <a:lnTo>
                    <a:pt x="153396" y="1533961"/>
                  </a:lnTo>
                  <a:cubicBezTo>
                    <a:pt x="68678" y="1533961"/>
                    <a:pt x="0" y="1465283"/>
                    <a:pt x="0" y="1380565"/>
                  </a:cubicBezTo>
                  <a:lnTo>
                    <a:pt x="0" y="1533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83" tIns="103983" rIns="103983" bIns="103983" numCol="1" spcCol="1270" anchor="ctr" anchorCtr="0">
              <a:noAutofit/>
            </a:bodyPr>
            <a:lstStyle/>
            <a:p>
              <a:pPr lvl="0" algn="ctr" defTabSz="1377950">
                <a:lnSpc>
                  <a:spcPct val="90000"/>
                </a:lnSpc>
                <a:spcBef>
                  <a:spcPct val="0"/>
                </a:spcBef>
                <a:spcAft>
                  <a:spcPct val="35000"/>
                </a:spcAft>
              </a:pPr>
              <a:r>
                <a:rPr lang="en-US" sz="2000" dirty="0" smtClean="0"/>
                <a:t>Health and Welfare?</a:t>
              </a:r>
              <a:endParaRPr lang="en-US" sz="2000" kern="1200" dirty="0"/>
            </a:p>
          </p:txBody>
        </p:sp>
      </p:grpSp>
      <p:pic>
        <p:nvPicPr>
          <p:cNvPr id="14" name="Picture 13"/>
          <p:cNvPicPr>
            <a:picLocks noChangeAspect="1"/>
          </p:cNvPicPr>
          <p:nvPr/>
        </p:nvPicPr>
        <p:blipFill>
          <a:blip r:embed="rId2"/>
          <a:stretch>
            <a:fillRect/>
          </a:stretch>
        </p:blipFill>
        <p:spPr>
          <a:xfrm>
            <a:off x="1101111" y="857960"/>
            <a:ext cx="651225" cy="816350"/>
          </a:xfrm>
          <a:prstGeom prst="rect">
            <a:avLst/>
          </a:prstGeom>
        </p:spPr>
      </p:pic>
      <p:sp>
        <p:nvSpPr>
          <p:cNvPr id="13" name="TextBox 12"/>
          <p:cNvSpPr txBox="1"/>
          <p:nvPr/>
        </p:nvSpPr>
        <p:spPr>
          <a:xfrm>
            <a:off x="5486400" y="681933"/>
            <a:ext cx="3200400" cy="3631763"/>
          </a:xfrm>
          <a:prstGeom prst="rect">
            <a:avLst/>
          </a:prstGeom>
          <a:noFill/>
        </p:spPr>
        <p:txBody>
          <a:bodyPr wrap="square" rtlCol="0">
            <a:spAutoFit/>
          </a:bodyPr>
          <a:lstStyle/>
          <a:p>
            <a:r>
              <a:rPr lang="en-US" sz="3200" dirty="0" smtClean="0">
                <a:solidFill>
                  <a:srgbClr val="C00000"/>
                </a:solidFill>
              </a:rPr>
              <a:t>Disadvantages</a:t>
            </a:r>
          </a:p>
          <a:p>
            <a:pPr marL="285750" indent="-285750">
              <a:buFont typeface="Arial" panose="020B0604020202020204" pitchFamily="34" charset="0"/>
              <a:buChar char="•"/>
            </a:pPr>
            <a:r>
              <a:rPr lang="en-US" dirty="0" smtClean="0">
                <a:solidFill>
                  <a:srgbClr val="C00000"/>
                </a:solidFill>
              </a:rPr>
              <a:t>Under </a:t>
            </a:r>
            <a:r>
              <a:rPr lang="en-US" dirty="0">
                <a:solidFill>
                  <a:srgbClr val="C00000"/>
                </a:solidFill>
              </a:rPr>
              <a:t>this structure the BHB can not enter into contracts or write for grants.</a:t>
            </a:r>
          </a:p>
          <a:p>
            <a:pPr marL="285750" indent="-285750">
              <a:buFont typeface="Arial" panose="020B0604020202020204" pitchFamily="34" charset="0"/>
              <a:buChar char="•"/>
            </a:pPr>
            <a:r>
              <a:rPr lang="en-US" dirty="0">
                <a:solidFill>
                  <a:srgbClr val="C00000"/>
                </a:solidFill>
              </a:rPr>
              <a:t>This would </a:t>
            </a:r>
            <a:r>
              <a:rPr lang="en-US" dirty="0" smtClean="0">
                <a:solidFill>
                  <a:srgbClr val="C00000"/>
                </a:solidFill>
              </a:rPr>
              <a:t>leave </a:t>
            </a:r>
            <a:r>
              <a:rPr lang="en-US" dirty="0">
                <a:solidFill>
                  <a:srgbClr val="C00000"/>
                </a:solidFill>
              </a:rPr>
              <a:t>the board with no more authority than it currently holds. </a:t>
            </a:r>
            <a:endParaRPr lang="en-US" dirty="0" smtClean="0">
              <a:solidFill>
                <a:srgbClr val="C00000"/>
              </a:solidFill>
            </a:endParaRPr>
          </a:p>
          <a:p>
            <a:pPr marL="285750" indent="-285750">
              <a:buFont typeface="Arial" panose="020B0604020202020204" pitchFamily="34" charset="0"/>
              <a:buChar char="•"/>
            </a:pPr>
            <a:r>
              <a:rPr lang="en-US" b="1" u="sng" dirty="0" smtClean="0">
                <a:solidFill>
                  <a:srgbClr val="C00000"/>
                </a:solidFill>
              </a:rPr>
              <a:t>Unless</a:t>
            </a:r>
            <a:r>
              <a:rPr lang="en-US" dirty="0" smtClean="0">
                <a:solidFill>
                  <a:srgbClr val="C00000"/>
                </a:solidFill>
              </a:rPr>
              <a:t> we can follow the Council on Developmental Disabilities model that does allow grant/contracting abilities.  </a:t>
            </a:r>
            <a:endParaRPr lang="en-US" dirty="0">
              <a:solidFill>
                <a:srgbClr val="C00000"/>
              </a:solidFill>
            </a:endParaRPr>
          </a:p>
        </p:txBody>
      </p:sp>
      <p:sp>
        <p:nvSpPr>
          <p:cNvPr id="15" name="TextBox 14"/>
          <p:cNvSpPr txBox="1"/>
          <p:nvPr/>
        </p:nvSpPr>
        <p:spPr>
          <a:xfrm>
            <a:off x="2514601" y="681934"/>
            <a:ext cx="2743200" cy="3354765"/>
          </a:xfrm>
          <a:prstGeom prst="rect">
            <a:avLst/>
          </a:prstGeom>
          <a:noFill/>
        </p:spPr>
        <p:txBody>
          <a:bodyPr wrap="square" rtlCol="0">
            <a:spAutoFit/>
          </a:bodyPr>
          <a:lstStyle/>
          <a:p>
            <a:r>
              <a:rPr lang="en-US" sz="3200" dirty="0" smtClean="0">
                <a:solidFill>
                  <a:srgbClr val="0070C0"/>
                </a:solidFill>
              </a:rPr>
              <a:t>Benefits</a:t>
            </a:r>
          </a:p>
          <a:p>
            <a:pPr marL="285750" indent="-285750">
              <a:buFont typeface="Arial" panose="020B0604020202020204" pitchFamily="34" charset="0"/>
              <a:buChar char="•"/>
            </a:pPr>
            <a:r>
              <a:rPr lang="en-US" dirty="0" smtClean="0">
                <a:solidFill>
                  <a:srgbClr val="0070C0"/>
                </a:solidFill>
              </a:rPr>
              <a:t>There would be little extra work or cost.</a:t>
            </a:r>
          </a:p>
          <a:p>
            <a:endParaRPr lang="en-US" dirty="0" smtClean="0">
              <a:solidFill>
                <a:srgbClr val="0070C0"/>
              </a:solidFill>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99699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67045" y="1011988"/>
            <a:ext cx="2378583" cy="5696808"/>
            <a:chOff x="4651755" y="750025"/>
            <a:chExt cx="3171443" cy="5696808"/>
          </a:xfrm>
        </p:grpSpPr>
        <p:sp>
          <p:nvSpPr>
            <p:cNvPr id="6" name="Freeform 5"/>
            <p:cNvSpPr/>
            <p:nvPr/>
          </p:nvSpPr>
          <p:spPr>
            <a:xfrm>
              <a:off x="4651755" y="3581743"/>
              <a:ext cx="3171443" cy="2865090"/>
            </a:xfrm>
            <a:custGeom>
              <a:avLst/>
              <a:gdLst>
                <a:gd name="connsiteX0" fmla="*/ 0 w 2865090"/>
                <a:gd name="connsiteY0" fmla="*/ 1432545 h 2865090"/>
                <a:gd name="connsiteX1" fmla="*/ 1432545 w 2865090"/>
                <a:gd name="connsiteY1" fmla="*/ 0 h 2865090"/>
                <a:gd name="connsiteX2" fmla="*/ 2865090 w 2865090"/>
                <a:gd name="connsiteY2" fmla="*/ 1432545 h 2865090"/>
                <a:gd name="connsiteX3" fmla="*/ 1432545 w 2865090"/>
                <a:gd name="connsiteY3" fmla="*/ 2865090 h 2865090"/>
                <a:gd name="connsiteX4" fmla="*/ 0 w 2865090"/>
                <a:gd name="connsiteY4" fmla="*/ 1432545 h 2865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090" h="2865090">
                  <a:moveTo>
                    <a:pt x="0" y="1432545"/>
                  </a:moveTo>
                  <a:cubicBezTo>
                    <a:pt x="0" y="641372"/>
                    <a:pt x="641372" y="0"/>
                    <a:pt x="1432545" y="0"/>
                  </a:cubicBezTo>
                  <a:cubicBezTo>
                    <a:pt x="2223718" y="0"/>
                    <a:pt x="2865090" y="641372"/>
                    <a:pt x="2865090" y="1432545"/>
                  </a:cubicBezTo>
                  <a:cubicBezTo>
                    <a:pt x="2865090" y="2223718"/>
                    <a:pt x="2223718" y="2865090"/>
                    <a:pt x="1432545" y="2865090"/>
                  </a:cubicBezTo>
                  <a:cubicBezTo>
                    <a:pt x="641372" y="2865090"/>
                    <a:pt x="0" y="2223718"/>
                    <a:pt x="0" y="143254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0858" tIns="460858" rIns="460858" bIns="460858" numCol="1" spcCol="1270" anchor="ctr" anchorCtr="0">
              <a:noAutofit/>
            </a:bodyPr>
            <a:lstStyle/>
            <a:p>
              <a:pPr lvl="0" algn="ctr" defTabSz="2889250">
                <a:lnSpc>
                  <a:spcPct val="90000"/>
                </a:lnSpc>
                <a:spcBef>
                  <a:spcPct val="0"/>
                </a:spcBef>
                <a:spcAft>
                  <a:spcPct val="35000"/>
                </a:spcAft>
              </a:pPr>
              <a:r>
                <a:rPr lang="en-US" sz="2000" kern="1200" dirty="0" smtClean="0"/>
                <a:t>Behavioral Health Board</a:t>
              </a:r>
              <a:endParaRPr lang="en-US" sz="2000" kern="1200" dirty="0"/>
            </a:p>
          </p:txBody>
        </p:sp>
        <p:sp>
          <p:nvSpPr>
            <p:cNvPr id="9" name="Left Arrow 8"/>
            <p:cNvSpPr/>
            <p:nvPr/>
          </p:nvSpPr>
          <p:spPr>
            <a:xfrm rot="16200000">
              <a:off x="4984408" y="1945544"/>
              <a:ext cx="2199786" cy="81655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9"/>
            <p:cNvSpPr/>
            <p:nvPr/>
          </p:nvSpPr>
          <p:spPr>
            <a:xfrm>
              <a:off x="4893294" y="750025"/>
              <a:ext cx="2382014" cy="1708964"/>
            </a:xfrm>
            <a:custGeom>
              <a:avLst/>
              <a:gdLst>
                <a:gd name="connsiteX0" fmla="*/ 0 w 2382014"/>
                <a:gd name="connsiteY0" fmla="*/ 170896 h 1708964"/>
                <a:gd name="connsiteX1" fmla="*/ 170896 w 2382014"/>
                <a:gd name="connsiteY1" fmla="*/ 0 h 1708964"/>
                <a:gd name="connsiteX2" fmla="*/ 2211118 w 2382014"/>
                <a:gd name="connsiteY2" fmla="*/ 0 h 1708964"/>
                <a:gd name="connsiteX3" fmla="*/ 2382014 w 2382014"/>
                <a:gd name="connsiteY3" fmla="*/ 170896 h 1708964"/>
                <a:gd name="connsiteX4" fmla="*/ 2382014 w 2382014"/>
                <a:gd name="connsiteY4" fmla="*/ 1538068 h 1708964"/>
                <a:gd name="connsiteX5" fmla="*/ 2211118 w 2382014"/>
                <a:gd name="connsiteY5" fmla="*/ 1708964 h 1708964"/>
                <a:gd name="connsiteX6" fmla="*/ 170896 w 2382014"/>
                <a:gd name="connsiteY6" fmla="*/ 1708964 h 1708964"/>
                <a:gd name="connsiteX7" fmla="*/ 0 w 2382014"/>
                <a:gd name="connsiteY7" fmla="*/ 1538068 h 1708964"/>
                <a:gd name="connsiteX8" fmla="*/ 0 w 2382014"/>
                <a:gd name="connsiteY8" fmla="*/ 170896 h 170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014" h="1708964">
                  <a:moveTo>
                    <a:pt x="0" y="170896"/>
                  </a:moveTo>
                  <a:cubicBezTo>
                    <a:pt x="0" y="76513"/>
                    <a:pt x="76513" y="0"/>
                    <a:pt x="170896" y="0"/>
                  </a:cubicBezTo>
                  <a:lnTo>
                    <a:pt x="2211118" y="0"/>
                  </a:lnTo>
                  <a:cubicBezTo>
                    <a:pt x="2305501" y="0"/>
                    <a:pt x="2382014" y="76513"/>
                    <a:pt x="2382014" y="170896"/>
                  </a:cubicBezTo>
                  <a:lnTo>
                    <a:pt x="2382014" y="1538068"/>
                  </a:lnTo>
                  <a:cubicBezTo>
                    <a:pt x="2382014" y="1632451"/>
                    <a:pt x="2305501" y="1708964"/>
                    <a:pt x="2211118" y="1708964"/>
                  </a:cubicBezTo>
                  <a:lnTo>
                    <a:pt x="170896" y="1708964"/>
                  </a:lnTo>
                  <a:cubicBezTo>
                    <a:pt x="76513" y="1708964"/>
                    <a:pt x="0" y="1632451"/>
                    <a:pt x="0" y="1538068"/>
                  </a:cubicBezTo>
                  <a:lnTo>
                    <a:pt x="0" y="170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109" tIns="109109" rIns="109109" bIns="109109" numCol="1" spcCol="1270" anchor="ctr" anchorCtr="0">
              <a:noAutofit/>
            </a:bodyPr>
            <a:lstStyle/>
            <a:p>
              <a:pPr lvl="0" algn="ctr" defTabSz="1377950">
                <a:lnSpc>
                  <a:spcPct val="90000"/>
                </a:lnSpc>
                <a:spcBef>
                  <a:spcPct val="0"/>
                </a:spcBef>
                <a:spcAft>
                  <a:spcPct val="35000"/>
                </a:spcAft>
              </a:pPr>
              <a:r>
                <a:rPr lang="en-US" sz="2000" kern="1200" dirty="0" smtClean="0"/>
                <a:t>Health Department?</a:t>
              </a:r>
              <a:endParaRPr lang="en-US" sz="2000" kern="1200" dirty="0"/>
            </a:p>
          </p:txBody>
        </p:sp>
      </p:grpSp>
      <p:pic>
        <p:nvPicPr>
          <p:cNvPr id="17" name="Picture 16"/>
          <p:cNvPicPr>
            <a:picLocks noChangeAspect="1"/>
          </p:cNvPicPr>
          <p:nvPr/>
        </p:nvPicPr>
        <p:blipFill>
          <a:blip r:embed="rId2"/>
          <a:stretch>
            <a:fillRect/>
          </a:stretch>
        </p:blipFill>
        <p:spPr>
          <a:xfrm>
            <a:off x="4237226" y="63208"/>
            <a:ext cx="520568" cy="925453"/>
          </a:xfrm>
          <a:prstGeom prst="rect">
            <a:avLst/>
          </a:prstGeom>
        </p:spPr>
      </p:pic>
      <p:sp>
        <p:nvSpPr>
          <p:cNvPr id="13" name="TextBox 12"/>
          <p:cNvSpPr txBox="1"/>
          <p:nvPr/>
        </p:nvSpPr>
        <p:spPr>
          <a:xfrm>
            <a:off x="6096000" y="551528"/>
            <a:ext cx="2705100" cy="4739759"/>
          </a:xfrm>
          <a:prstGeom prst="rect">
            <a:avLst/>
          </a:prstGeom>
          <a:noFill/>
        </p:spPr>
        <p:txBody>
          <a:bodyPr wrap="square" rtlCol="0">
            <a:spAutoFit/>
          </a:bodyPr>
          <a:lstStyle/>
          <a:p>
            <a:r>
              <a:rPr lang="en-US" sz="3200" dirty="0" smtClean="0">
                <a:solidFill>
                  <a:srgbClr val="C00000"/>
                </a:solidFill>
              </a:rPr>
              <a:t>Disadvantages</a:t>
            </a:r>
          </a:p>
          <a:p>
            <a:pPr marL="285750" indent="-285750">
              <a:buFont typeface="Arial" panose="020B0604020202020204" pitchFamily="34" charset="0"/>
              <a:buChar char="•"/>
            </a:pPr>
            <a:r>
              <a:rPr lang="en-US" dirty="0" smtClean="0">
                <a:solidFill>
                  <a:srgbClr val="C00000"/>
                </a:solidFill>
              </a:rPr>
              <a:t>There will be a cost associated with partnering with the Health Department.</a:t>
            </a:r>
          </a:p>
          <a:p>
            <a:pPr marL="285750" indent="-285750">
              <a:buFont typeface="Arial" panose="020B0604020202020204" pitchFamily="34" charset="0"/>
              <a:buChar char="•"/>
            </a:pPr>
            <a:r>
              <a:rPr lang="en-US" dirty="0" smtClean="0">
                <a:solidFill>
                  <a:srgbClr val="C00000"/>
                </a:solidFill>
              </a:rPr>
              <a:t>Will the Health Department Board want to act as the Executive Board?  </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5" name="TextBox 14"/>
          <p:cNvSpPr txBox="1"/>
          <p:nvPr/>
        </p:nvSpPr>
        <p:spPr>
          <a:xfrm>
            <a:off x="1066800" y="457200"/>
            <a:ext cx="2422016" cy="4739759"/>
          </a:xfrm>
          <a:prstGeom prst="rect">
            <a:avLst/>
          </a:prstGeom>
          <a:noFill/>
        </p:spPr>
        <p:txBody>
          <a:bodyPr wrap="square" rtlCol="0">
            <a:spAutoFit/>
          </a:bodyPr>
          <a:lstStyle/>
          <a:p>
            <a:r>
              <a:rPr lang="en-US" sz="3200" dirty="0" smtClean="0">
                <a:solidFill>
                  <a:srgbClr val="0070C0"/>
                </a:solidFill>
              </a:rPr>
              <a:t>Benefits</a:t>
            </a:r>
          </a:p>
          <a:p>
            <a:pPr marL="285750" indent="-285750">
              <a:buFont typeface="Arial" panose="020B0604020202020204" pitchFamily="34" charset="0"/>
              <a:buChar char="•"/>
            </a:pPr>
            <a:r>
              <a:rPr lang="en-US" dirty="0" smtClean="0">
                <a:solidFill>
                  <a:srgbClr val="0070C0"/>
                </a:solidFill>
              </a:rPr>
              <a:t>Policies already developed. </a:t>
            </a:r>
          </a:p>
          <a:p>
            <a:pPr marL="285750" indent="-285750">
              <a:buFont typeface="Arial" panose="020B0604020202020204" pitchFamily="34" charset="0"/>
              <a:buChar char="•"/>
            </a:pPr>
            <a:r>
              <a:rPr lang="en-US" dirty="0" smtClean="0">
                <a:solidFill>
                  <a:srgbClr val="0070C0"/>
                </a:solidFill>
              </a:rPr>
              <a:t>Liability insurance already established. </a:t>
            </a:r>
          </a:p>
          <a:p>
            <a:pPr marL="285750" indent="-285750">
              <a:buFont typeface="Arial" panose="020B0604020202020204" pitchFamily="34" charset="0"/>
              <a:buChar char="•"/>
            </a:pPr>
            <a:r>
              <a:rPr lang="en-US" dirty="0" smtClean="0">
                <a:solidFill>
                  <a:srgbClr val="0070C0"/>
                </a:solidFill>
              </a:rPr>
              <a:t>Relationship already formed with the State Comptroller’s office.</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859257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of July 1, 2014…	</a:t>
            </a:r>
            <a:endParaRPr lang="en-US" dirty="0"/>
          </a:p>
        </p:txBody>
      </p:sp>
      <p:sp>
        <p:nvSpPr>
          <p:cNvPr id="3" name="Content Placeholder 2"/>
          <p:cNvSpPr>
            <a:spLocks noGrp="1"/>
          </p:cNvSpPr>
          <p:nvPr>
            <p:ph idx="1"/>
          </p:nvPr>
        </p:nvSpPr>
        <p:spPr/>
        <p:txBody>
          <a:bodyPr>
            <a:normAutofit/>
          </a:bodyPr>
          <a:lstStyle/>
          <a:p>
            <a:endParaRPr lang="en-US" dirty="0"/>
          </a:p>
          <a:p>
            <a:r>
              <a:rPr lang="en-US" sz="2800" b="1" dirty="0" smtClean="0"/>
              <a:t>Regional Behavioral </a:t>
            </a:r>
            <a:r>
              <a:rPr lang="en-US" sz="2800" b="1" dirty="0"/>
              <a:t>Health </a:t>
            </a:r>
            <a:r>
              <a:rPr lang="en-US" sz="2800" b="1" dirty="0" smtClean="0"/>
              <a:t>Boards are established.</a:t>
            </a:r>
            <a:endParaRPr lang="en-US" sz="2800" b="1" dirty="0"/>
          </a:p>
          <a:p>
            <a:endParaRPr lang="en-US" sz="2800" b="1" dirty="0" smtClean="0"/>
          </a:p>
          <a:p>
            <a:r>
              <a:rPr lang="en-US" sz="2800" dirty="0" smtClean="0"/>
              <a:t>The RAC and Mental </a:t>
            </a:r>
            <a:r>
              <a:rPr lang="en-US" sz="2800" dirty="0"/>
              <a:t>Health </a:t>
            </a:r>
            <a:r>
              <a:rPr lang="en-US" sz="2800" dirty="0" smtClean="0"/>
              <a:t>Board no longer exist.</a:t>
            </a:r>
            <a:endParaRPr lang="en-US" sz="2800" dirty="0"/>
          </a:p>
        </p:txBody>
      </p:sp>
    </p:spTree>
    <p:extLst>
      <p:ext uri="{BB962C8B-B14F-4D97-AF65-F5344CB8AC3E}">
        <p14:creationId xmlns:p14="http://schemas.microsoft.com/office/powerpoint/2010/main" val="3587053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24200" y="1723297"/>
            <a:ext cx="5514720" cy="4723536"/>
            <a:chOff x="4165600" y="1723297"/>
            <a:chExt cx="7352960" cy="4723536"/>
          </a:xfrm>
        </p:grpSpPr>
        <p:sp>
          <p:nvSpPr>
            <p:cNvPr id="6" name="Freeform 5"/>
            <p:cNvSpPr/>
            <p:nvPr/>
          </p:nvSpPr>
          <p:spPr>
            <a:xfrm>
              <a:off x="4165600" y="3352800"/>
              <a:ext cx="3351247" cy="3094033"/>
            </a:xfrm>
            <a:custGeom>
              <a:avLst/>
              <a:gdLst>
                <a:gd name="connsiteX0" fmla="*/ 0 w 2865090"/>
                <a:gd name="connsiteY0" fmla="*/ 1432545 h 2865090"/>
                <a:gd name="connsiteX1" fmla="*/ 1432545 w 2865090"/>
                <a:gd name="connsiteY1" fmla="*/ 0 h 2865090"/>
                <a:gd name="connsiteX2" fmla="*/ 2865090 w 2865090"/>
                <a:gd name="connsiteY2" fmla="*/ 1432545 h 2865090"/>
                <a:gd name="connsiteX3" fmla="*/ 1432545 w 2865090"/>
                <a:gd name="connsiteY3" fmla="*/ 2865090 h 2865090"/>
                <a:gd name="connsiteX4" fmla="*/ 0 w 2865090"/>
                <a:gd name="connsiteY4" fmla="*/ 1432545 h 2865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090" h="2865090">
                  <a:moveTo>
                    <a:pt x="0" y="1432545"/>
                  </a:moveTo>
                  <a:cubicBezTo>
                    <a:pt x="0" y="641372"/>
                    <a:pt x="641372" y="0"/>
                    <a:pt x="1432545" y="0"/>
                  </a:cubicBezTo>
                  <a:cubicBezTo>
                    <a:pt x="2223718" y="0"/>
                    <a:pt x="2865090" y="641372"/>
                    <a:pt x="2865090" y="1432545"/>
                  </a:cubicBezTo>
                  <a:cubicBezTo>
                    <a:pt x="2865090" y="2223718"/>
                    <a:pt x="2223718" y="2865090"/>
                    <a:pt x="1432545" y="2865090"/>
                  </a:cubicBezTo>
                  <a:cubicBezTo>
                    <a:pt x="641372" y="2865090"/>
                    <a:pt x="0" y="2223718"/>
                    <a:pt x="0" y="143254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0858" tIns="460858" rIns="460858" bIns="460858" numCol="1" spcCol="1270" anchor="ctr" anchorCtr="0">
              <a:noAutofit/>
            </a:bodyPr>
            <a:lstStyle/>
            <a:p>
              <a:pPr lvl="0" algn="ctr" defTabSz="2889250">
                <a:lnSpc>
                  <a:spcPct val="90000"/>
                </a:lnSpc>
                <a:spcBef>
                  <a:spcPct val="0"/>
                </a:spcBef>
                <a:spcAft>
                  <a:spcPct val="35000"/>
                </a:spcAft>
              </a:pPr>
              <a:r>
                <a:rPr lang="en-US" sz="2000" kern="1200" dirty="0" smtClean="0"/>
                <a:t>Behavioral Health Board</a:t>
              </a:r>
              <a:endParaRPr lang="en-US" sz="2000" kern="1200" dirty="0"/>
            </a:p>
          </p:txBody>
        </p:sp>
        <p:sp>
          <p:nvSpPr>
            <p:cNvPr id="11" name="Left Arrow 10"/>
            <p:cNvSpPr/>
            <p:nvPr/>
          </p:nvSpPr>
          <p:spPr>
            <a:xfrm rot="19749624">
              <a:off x="7296796" y="3159244"/>
              <a:ext cx="3249040" cy="81655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11"/>
            <p:cNvSpPr/>
            <p:nvPr/>
          </p:nvSpPr>
          <p:spPr>
            <a:xfrm>
              <a:off x="9014036" y="1723297"/>
              <a:ext cx="2504524" cy="1588201"/>
            </a:xfrm>
            <a:custGeom>
              <a:avLst/>
              <a:gdLst>
                <a:gd name="connsiteX0" fmla="*/ 0 w 2504524"/>
                <a:gd name="connsiteY0" fmla="*/ 158820 h 1588201"/>
                <a:gd name="connsiteX1" fmla="*/ 158820 w 2504524"/>
                <a:gd name="connsiteY1" fmla="*/ 0 h 1588201"/>
                <a:gd name="connsiteX2" fmla="*/ 2345704 w 2504524"/>
                <a:gd name="connsiteY2" fmla="*/ 0 h 1588201"/>
                <a:gd name="connsiteX3" fmla="*/ 2504524 w 2504524"/>
                <a:gd name="connsiteY3" fmla="*/ 158820 h 1588201"/>
                <a:gd name="connsiteX4" fmla="*/ 2504524 w 2504524"/>
                <a:gd name="connsiteY4" fmla="*/ 1429381 h 1588201"/>
                <a:gd name="connsiteX5" fmla="*/ 2345704 w 2504524"/>
                <a:gd name="connsiteY5" fmla="*/ 1588201 h 1588201"/>
                <a:gd name="connsiteX6" fmla="*/ 158820 w 2504524"/>
                <a:gd name="connsiteY6" fmla="*/ 1588201 h 1588201"/>
                <a:gd name="connsiteX7" fmla="*/ 0 w 2504524"/>
                <a:gd name="connsiteY7" fmla="*/ 1429381 h 1588201"/>
                <a:gd name="connsiteX8" fmla="*/ 0 w 2504524"/>
                <a:gd name="connsiteY8" fmla="*/ 158820 h 158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524" h="1588201">
                  <a:moveTo>
                    <a:pt x="0" y="158820"/>
                  </a:moveTo>
                  <a:cubicBezTo>
                    <a:pt x="0" y="71106"/>
                    <a:pt x="71106" y="0"/>
                    <a:pt x="158820" y="0"/>
                  </a:cubicBezTo>
                  <a:lnTo>
                    <a:pt x="2345704" y="0"/>
                  </a:lnTo>
                  <a:cubicBezTo>
                    <a:pt x="2433418" y="0"/>
                    <a:pt x="2504524" y="71106"/>
                    <a:pt x="2504524" y="158820"/>
                  </a:cubicBezTo>
                  <a:lnTo>
                    <a:pt x="2504524" y="1429381"/>
                  </a:lnTo>
                  <a:cubicBezTo>
                    <a:pt x="2504524" y="1517095"/>
                    <a:pt x="2433418" y="1588201"/>
                    <a:pt x="2345704" y="1588201"/>
                  </a:cubicBezTo>
                  <a:lnTo>
                    <a:pt x="158820" y="1588201"/>
                  </a:lnTo>
                  <a:cubicBezTo>
                    <a:pt x="71106" y="1588201"/>
                    <a:pt x="0" y="1517095"/>
                    <a:pt x="0" y="1429381"/>
                  </a:cubicBezTo>
                  <a:lnTo>
                    <a:pt x="0" y="1588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572" tIns="105572" rIns="105572" bIns="105572" numCol="1" spcCol="1270" anchor="ctr" anchorCtr="0">
              <a:noAutofit/>
            </a:bodyPr>
            <a:lstStyle/>
            <a:p>
              <a:pPr lvl="0" algn="ctr" defTabSz="1377950">
                <a:lnSpc>
                  <a:spcPct val="90000"/>
                </a:lnSpc>
                <a:spcBef>
                  <a:spcPct val="0"/>
                </a:spcBef>
                <a:spcAft>
                  <a:spcPct val="35000"/>
                </a:spcAft>
              </a:pPr>
              <a:r>
                <a:rPr lang="en-US" sz="2000" kern="1200" dirty="0" smtClean="0"/>
                <a:t>Independent?</a:t>
              </a:r>
              <a:endParaRPr lang="en-US" sz="2000" kern="1200" dirty="0"/>
            </a:p>
          </p:txBody>
        </p:sp>
      </p:grpSp>
      <p:pic>
        <p:nvPicPr>
          <p:cNvPr id="18" name="Picture 17"/>
          <p:cNvPicPr>
            <a:picLocks noChangeAspect="1"/>
          </p:cNvPicPr>
          <p:nvPr/>
        </p:nvPicPr>
        <p:blipFill>
          <a:blip r:embed="rId2"/>
          <a:stretch>
            <a:fillRect/>
          </a:stretch>
        </p:blipFill>
        <p:spPr>
          <a:xfrm>
            <a:off x="6824460" y="937717"/>
            <a:ext cx="1750525" cy="702077"/>
          </a:xfrm>
          <a:prstGeom prst="rect">
            <a:avLst/>
          </a:prstGeom>
        </p:spPr>
      </p:pic>
      <p:sp>
        <p:nvSpPr>
          <p:cNvPr id="13" name="TextBox 12"/>
          <p:cNvSpPr txBox="1"/>
          <p:nvPr/>
        </p:nvSpPr>
        <p:spPr>
          <a:xfrm>
            <a:off x="3911573" y="228600"/>
            <a:ext cx="3048000" cy="5570756"/>
          </a:xfrm>
          <a:prstGeom prst="rect">
            <a:avLst/>
          </a:prstGeom>
          <a:noFill/>
        </p:spPr>
        <p:txBody>
          <a:bodyPr wrap="square" rtlCol="0">
            <a:spAutoFit/>
          </a:bodyPr>
          <a:lstStyle/>
          <a:p>
            <a:r>
              <a:rPr lang="en-US" sz="3200" dirty="0" smtClean="0">
                <a:solidFill>
                  <a:srgbClr val="C00000"/>
                </a:solidFill>
              </a:rPr>
              <a:t>Disadvantages</a:t>
            </a:r>
          </a:p>
          <a:p>
            <a:pPr marL="285750" indent="-285750">
              <a:buFont typeface="Arial" panose="020B0604020202020204" pitchFamily="34" charset="0"/>
              <a:buChar char="•"/>
            </a:pPr>
            <a:r>
              <a:rPr lang="en-US" dirty="0" smtClean="0">
                <a:solidFill>
                  <a:srgbClr val="C00000"/>
                </a:solidFill>
              </a:rPr>
              <a:t>The BHB is responsible for developing all policies and procedures.</a:t>
            </a:r>
          </a:p>
          <a:p>
            <a:pPr marL="285750" indent="-285750">
              <a:buFont typeface="Arial" panose="020B0604020202020204" pitchFamily="34" charset="0"/>
              <a:buChar char="•"/>
            </a:pPr>
            <a:r>
              <a:rPr lang="en-US" dirty="0" smtClean="0">
                <a:solidFill>
                  <a:srgbClr val="C00000"/>
                </a:solidFill>
              </a:rPr>
              <a:t>The BHB would have to maintain its own liability insurance.  </a:t>
            </a:r>
          </a:p>
          <a:p>
            <a:pPr marL="285750" indent="-285750">
              <a:buFont typeface="Arial" panose="020B0604020202020204" pitchFamily="34" charset="0"/>
              <a:buChar char="•"/>
            </a:pPr>
            <a:r>
              <a:rPr lang="en-US" dirty="0" smtClean="0">
                <a:solidFill>
                  <a:srgbClr val="C00000"/>
                </a:solidFill>
              </a:rPr>
              <a:t>Longer time to be functional.  </a:t>
            </a:r>
          </a:p>
          <a:p>
            <a:pPr marL="285750" indent="-285750">
              <a:buFont typeface="Arial" panose="020B0604020202020204" pitchFamily="34" charset="0"/>
              <a:buChar char="•"/>
            </a:pPr>
            <a:r>
              <a:rPr lang="en-US" dirty="0" smtClean="0">
                <a:solidFill>
                  <a:srgbClr val="C00000"/>
                </a:solidFill>
              </a:rPr>
              <a:t>Costs unknown.</a:t>
            </a:r>
          </a:p>
          <a:p>
            <a:pPr marL="285750" indent="-285750">
              <a:buFont typeface="Arial" panose="020B0604020202020204" pitchFamily="34" charset="0"/>
              <a:buChar char="•"/>
            </a:pPr>
            <a:r>
              <a:rPr lang="en-US" b="1" u="sng" dirty="0" smtClean="0">
                <a:solidFill>
                  <a:srgbClr val="C00000"/>
                </a:solidFill>
              </a:rPr>
              <a:t>NOT SURE THIS IS POSSIBLE!</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5" name="TextBox 14"/>
          <p:cNvSpPr txBox="1"/>
          <p:nvPr/>
        </p:nvSpPr>
        <p:spPr>
          <a:xfrm>
            <a:off x="762000" y="228600"/>
            <a:ext cx="3237917" cy="2523768"/>
          </a:xfrm>
          <a:prstGeom prst="rect">
            <a:avLst/>
          </a:prstGeom>
          <a:noFill/>
        </p:spPr>
        <p:txBody>
          <a:bodyPr wrap="square" rtlCol="0">
            <a:spAutoFit/>
          </a:bodyPr>
          <a:lstStyle/>
          <a:p>
            <a:r>
              <a:rPr lang="en-US" sz="3200" dirty="0" smtClean="0">
                <a:solidFill>
                  <a:srgbClr val="0070C0"/>
                </a:solidFill>
              </a:rPr>
              <a:t>Benefits</a:t>
            </a:r>
          </a:p>
          <a:p>
            <a:pPr marL="285750" indent="-285750">
              <a:buFont typeface="Arial" panose="020B0604020202020204" pitchFamily="34" charset="0"/>
              <a:buChar char="•"/>
            </a:pPr>
            <a:r>
              <a:rPr lang="en-US" dirty="0" smtClean="0">
                <a:solidFill>
                  <a:srgbClr val="0070C0"/>
                </a:solidFill>
              </a:rPr>
              <a:t>This structure allows the BHB to have full authority to enter into contracts and apply for grants.</a:t>
            </a:r>
          </a:p>
          <a:p>
            <a:pPr marL="285750" indent="-285750">
              <a:buFont typeface="Arial" panose="020B0604020202020204" pitchFamily="34" charset="0"/>
              <a:buChar char="•"/>
            </a:pPr>
            <a:r>
              <a:rPr lang="en-US" dirty="0" smtClean="0">
                <a:solidFill>
                  <a:srgbClr val="0070C0"/>
                </a:solidFill>
              </a:rPr>
              <a:t>This structure establishes an executive board.</a:t>
            </a:r>
          </a:p>
          <a:p>
            <a:endParaRPr lang="en-US" dirty="0"/>
          </a:p>
        </p:txBody>
      </p:sp>
    </p:spTree>
    <p:extLst>
      <p:ext uri="{BB962C8B-B14F-4D97-AF65-F5344CB8AC3E}">
        <p14:creationId xmlns:p14="http://schemas.microsoft.com/office/powerpoint/2010/main" val="3633768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981200"/>
            <a:ext cx="7498080" cy="2743200"/>
          </a:xfrm>
        </p:spPr>
        <p:txBody>
          <a:bodyPr>
            <a:normAutofit/>
          </a:bodyPr>
          <a:lstStyle/>
          <a:p>
            <a:pPr algn="ctr"/>
            <a:r>
              <a:rPr lang="en-US" sz="4800" b="1" dirty="0" smtClean="0"/>
              <a:t>Questions?</a:t>
            </a:r>
            <a:endParaRPr lang="en-US" sz="4800" b="1" dirty="0"/>
          </a:p>
        </p:txBody>
      </p:sp>
    </p:spTree>
    <p:extLst>
      <p:ext uri="{BB962C8B-B14F-4D97-AF65-F5344CB8AC3E}">
        <p14:creationId xmlns:p14="http://schemas.microsoft.com/office/powerpoint/2010/main" val="3287087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buNone/>
            </a:pPr>
            <a:r>
              <a:rPr lang="en-US" sz="2800" b="1" dirty="0"/>
              <a:t>We always overestimate the change that will occur in the next two years and underestimate the change that will occur in the next ten. Don't let yourself be lulled into inaction</a:t>
            </a:r>
            <a:r>
              <a:rPr lang="en-US" sz="2800" b="1" dirty="0" smtClean="0"/>
              <a:t>.</a:t>
            </a:r>
            <a:endParaRPr lang="en-US" sz="2800" b="1" dirty="0"/>
          </a:p>
          <a:p>
            <a:pPr marL="0" indent="0">
              <a:buNone/>
            </a:pPr>
            <a:endParaRPr lang="en-US" sz="2800" b="1" dirty="0" smtClean="0"/>
          </a:p>
          <a:p>
            <a:pPr marL="0" indent="0">
              <a:buNone/>
            </a:pPr>
            <a:r>
              <a:rPr lang="en-US" sz="2800" b="1" dirty="0" smtClean="0"/>
              <a:t>Bill Gates</a:t>
            </a:r>
            <a:endParaRPr lang="en-US" sz="2800" b="1" dirty="0"/>
          </a:p>
        </p:txBody>
      </p:sp>
    </p:spTree>
    <p:extLst>
      <p:ext uri="{BB962C8B-B14F-4D97-AF65-F5344CB8AC3E}">
        <p14:creationId xmlns:p14="http://schemas.microsoft.com/office/powerpoint/2010/main" val="4256884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498080" cy="1143000"/>
          </a:xfrm>
        </p:spPr>
        <p:txBody>
          <a:bodyPr>
            <a:normAutofit/>
          </a:bodyPr>
          <a:lstStyle/>
          <a:p>
            <a:r>
              <a:rPr lang="en-US" b="1" dirty="0" smtClean="0"/>
              <a:t>Establishment</a:t>
            </a:r>
            <a:br>
              <a:rPr lang="en-US" b="1" dirty="0" smtClean="0"/>
            </a:br>
            <a:r>
              <a:rPr lang="en-US" sz="2200" b="1" dirty="0" smtClean="0"/>
              <a:t>39-3132 page 7 line 42</a:t>
            </a:r>
            <a:endParaRPr lang="en-US" sz="2200" b="1" dirty="0"/>
          </a:p>
        </p:txBody>
      </p:sp>
      <p:sp>
        <p:nvSpPr>
          <p:cNvPr id="3" name="Content Placeholder 2"/>
          <p:cNvSpPr>
            <a:spLocks noGrp="1"/>
          </p:cNvSpPr>
          <p:nvPr>
            <p:ph idx="1"/>
          </p:nvPr>
        </p:nvSpPr>
        <p:spPr>
          <a:xfrm>
            <a:off x="1435608" y="2286000"/>
            <a:ext cx="7498080" cy="3962400"/>
          </a:xfrm>
        </p:spPr>
        <p:txBody>
          <a:bodyPr>
            <a:normAutofit/>
          </a:bodyPr>
          <a:lstStyle/>
          <a:p>
            <a:r>
              <a:rPr lang="en-US" sz="2400" dirty="0" smtClean="0"/>
              <a:t>Not a state agency, but a governmental entity whose creation has been authorized by the state.</a:t>
            </a:r>
          </a:p>
          <a:p>
            <a:r>
              <a:rPr lang="en-US" sz="2400" dirty="0" smtClean="0"/>
              <a:t>No power to levy taxes.</a:t>
            </a:r>
          </a:p>
          <a:p>
            <a:r>
              <a:rPr lang="en-US" sz="2400" b="1" dirty="0" smtClean="0"/>
              <a:t>Authorized to provide community family support and recovery support services identified in section 39-3135 of Idaho Code.  Not restricted to those categories.</a:t>
            </a:r>
            <a:endParaRPr lang="en-US" sz="2400" b="1" dirty="0"/>
          </a:p>
        </p:txBody>
      </p:sp>
    </p:spTree>
    <p:extLst>
      <p:ext uri="{BB962C8B-B14F-4D97-AF65-F5344CB8AC3E}">
        <p14:creationId xmlns:p14="http://schemas.microsoft.com/office/powerpoint/2010/main" val="2178324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1"/>
            <a:ext cx="7125113" cy="914400"/>
          </a:xfrm>
        </p:spPr>
        <p:txBody>
          <a:bodyPr>
            <a:normAutofit fontScale="90000"/>
          </a:bodyPr>
          <a:lstStyle/>
          <a:p>
            <a:r>
              <a:rPr lang="en-US" sz="2800" b="1" dirty="0" smtClean="0"/>
              <a:t>Powers and duties. </a:t>
            </a:r>
            <a:r>
              <a:rPr lang="en-US" sz="1600" b="1" dirty="0"/>
              <a:t>Idaho Code 39-3135 Section 23 </a:t>
            </a:r>
            <a:r>
              <a:rPr lang="en-US" sz="1600" b="1" dirty="0" smtClean="0"/>
              <a:t>Page 10 </a:t>
            </a:r>
            <a:r>
              <a:rPr lang="en-US" sz="2400" b="1" dirty="0" smtClean="0"/>
              <a:t/>
            </a:r>
            <a:br>
              <a:rPr lang="en-US" sz="2400" b="1" dirty="0" smtClean="0"/>
            </a:br>
            <a:r>
              <a:rPr lang="en-US" sz="2400" b="1" dirty="0" smtClean="0"/>
              <a:t>The regional behavioral health board: </a:t>
            </a:r>
            <a:r>
              <a:rPr lang="en-US" sz="2700" b="1" dirty="0" smtClean="0"/>
              <a:t>The </a:t>
            </a:r>
            <a:r>
              <a:rPr lang="en-US" sz="2700" b="1" dirty="0" err="1" smtClean="0"/>
              <a:t>SHALLS</a:t>
            </a:r>
            <a:endParaRPr lang="en-US" sz="2700" b="1" dirty="0"/>
          </a:p>
        </p:txBody>
      </p:sp>
      <p:sp>
        <p:nvSpPr>
          <p:cNvPr id="3" name="Content Placeholder 2"/>
          <p:cNvSpPr>
            <a:spLocks noGrp="1"/>
          </p:cNvSpPr>
          <p:nvPr>
            <p:ph idx="1"/>
          </p:nvPr>
        </p:nvSpPr>
        <p:spPr>
          <a:xfrm>
            <a:off x="1009443" y="1371600"/>
            <a:ext cx="7125112" cy="5105399"/>
          </a:xfrm>
        </p:spPr>
        <p:txBody>
          <a:bodyPr>
            <a:normAutofit fontScale="77500" lnSpcReduction="20000"/>
          </a:bodyPr>
          <a:lstStyle/>
          <a:p>
            <a:pPr>
              <a:buFont typeface="Arial" panose="020B0604020202020204" pitchFamily="34" charset="0"/>
              <a:buChar char="•"/>
            </a:pPr>
            <a:r>
              <a:rPr lang="en-US" b="1" dirty="0" smtClean="0"/>
              <a:t>Shall</a:t>
            </a:r>
            <a:r>
              <a:rPr lang="en-US" dirty="0" smtClean="0"/>
              <a:t> advise the state behavioral health authority and the state planning council on local behavioral health needs of adults and children within the region;</a:t>
            </a:r>
          </a:p>
          <a:p>
            <a:pPr>
              <a:buFont typeface="Arial" panose="020B0604020202020204" pitchFamily="34" charset="0"/>
              <a:buChar char="•"/>
            </a:pPr>
            <a:r>
              <a:rPr lang="en-US" b="1" dirty="0" smtClean="0"/>
              <a:t>Shall</a:t>
            </a:r>
            <a:r>
              <a:rPr lang="en-US" dirty="0" smtClean="0"/>
              <a:t> advise the state behavioral health authority and the planning council of the progress, problems and proposed projects of the regional service;</a:t>
            </a:r>
          </a:p>
          <a:p>
            <a:pPr>
              <a:buFont typeface="Arial" panose="020B0604020202020204" pitchFamily="34" charset="0"/>
              <a:buChar char="•"/>
            </a:pPr>
            <a:r>
              <a:rPr lang="en-US" b="1" dirty="0" smtClean="0"/>
              <a:t>Shall</a:t>
            </a:r>
            <a:r>
              <a:rPr lang="en-US" dirty="0" smtClean="0"/>
              <a:t> promote improvements in the deliver of behavioral health services and coordinate and exchange information regarding behavioral health services in the region;</a:t>
            </a:r>
          </a:p>
          <a:p>
            <a:pPr>
              <a:buFont typeface="Arial" panose="020B0604020202020204" pitchFamily="34" charset="0"/>
              <a:buChar char="•"/>
            </a:pPr>
            <a:r>
              <a:rPr lang="en-US" b="1" dirty="0" smtClean="0"/>
              <a:t>Shall</a:t>
            </a:r>
            <a:r>
              <a:rPr lang="en-US" dirty="0" smtClean="0"/>
              <a:t> identify gaps in available services and recommend service enhancements that address identified needs for consideration to the state behavioral health authority; </a:t>
            </a:r>
          </a:p>
        </p:txBody>
      </p:sp>
    </p:spTree>
    <p:extLst>
      <p:ext uri="{BB962C8B-B14F-4D97-AF65-F5344CB8AC3E}">
        <p14:creationId xmlns:p14="http://schemas.microsoft.com/office/powerpoint/2010/main" val="2573449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1"/>
            <a:ext cx="7125113" cy="914400"/>
          </a:xfrm>
        </p:spPr>
        <p:txBody>
          <a:bodyPr>
            <a:normAutofit/>
          </a:bodyPr>
          <a:lstStyle/>
          <a:p>
            <a:r>
              <a:rPr lang="en-US" sz="2400" b="1" dirty="0" smtClean="0"/>
              <a:t>The regional behavioral health board: The </a:t>
            </a:r>
            <a:r>
              <a:rPr lang="en-US" sz="2400" b="1" dirty="0" err="1" smtClean="0"/>
              <a:t>SHALLS</a:t>
            </a:r>
            <a:r>
              <a:rPr lang="en-US" sz="2400" b="1" dirty="0" smtClean="0"/>
              <a:t> Continued</a:t>
            </a:r>
            <a:endParaRPr lang="en-US" sz="2400" b="1" dirty="0"/>
          </a:p>
        </p:txBody>
      </p:sp>
      <p:sp>
        <p:nvSpPr>
          <p:cNvPr id="3" name="Content Placeholder 2"/>
          <p:cNvSpPr>
            <a:spLocks noGrp="1"/>
          </p:cNvSpPr>
          <p:nvPr>
            <p:ph idx="1"/>
          </p:nvPr>
        </p:nvSpPr>
        <p:spPr>
          <a:xfrm>
            <a:off x="1009443" y="1371600"/>
            <a:ext cx="7125112" cy="5105399"/>
          </a:xfrm>
        </p:spPr>
        <p:txBody>
          <a:bodyPr>
            <a:normAutofit fontScale="70000" lnSpcReduction="20000"/>
          </a:bodyPr>
          <a:lstStyle/>
          <a:p>
            <a:pPr>
              <a:buFont typeface="Arial" panose="020B0604020202020204" pitchFamily="34" charset="0"/>
              <a:buChar char="•"/>
            </a:pPr>
            <a:r>
              <a:rPr lang="en-US" b="1" dirty="0"/>
              <a:t>Shall</a:t>
            </a:r>
            <a:r>
              <a:rPr lang="en-US" dirty="0"/>
              <a:t> assist the planning council with planning for service system improvements.  The planning council shall incorporate the recommendation to the regional behavioral health boards into the annual report to the governor and legislature; </a:t>
            </a:r>
          </a:p>
          <a:p>
            <a:pPr>
              <a:buFont typeface="Arial" panose="020B0604020202020204" pitchFamily="34" charset="0"/>
              <a:buChar char="•"/>
            </a:pPr>
            <a:r>
              <a:rPr lang="en-US" b="1" dirty="0" smtClean="0"/>
              <a:t>Shall</a:t>
            </a:r>
            <a:r>
              <a:rPr lang="en-US" dirty="0" smtClean="0"/>
              <a:t> </a:t>
            </a:r>
            <a:r>
              <a:rPr lang="en-US" dirty="0"/>
              <a:t>annually provide a report to the planning council, the regional behavioral health centers and the state behavioral health authority of its progress toward building a comprehensive community family support and recovery support system that shall include performance and outcome data as defined and in a format established by the planning council; and </a:t>
            </a:r>
          </a:p>
          <a:p>
            <a:pPr>
              <a:buFont typeface="Arial" panose="020B0604020202020204" pitchFamily="34" charset="0"/>
              <a:buChar char="•"/>
            </a:pPr>
            <a:r>
              <a:rPr lang="en-US" dirty="0"/>
              <a:t>The regional board may establish subcommittees as it determines necessary and </a:t>
            </a:r>
            <a:r>
              <a:rPr lang="en-US" b="1" u="sng" dirty="0"/>
              <a:t>shall, at a minimum, establish and maintain a children’s mental health subcommittee</a:t>
            </a:r>
            <a:r>
              <a:rPr lang="en-US" dirty="0"/>
              <a:t>.</a:t>
            </a:r>
          </a:p>
          <a:p>
            <a:pPr>
              <a:buFont typeface="+mj-lt"/>
              <a:buAutoNum type="arabicParenR"/>
            </a:pPr>
            <a:endParaRPr lang="en-US" dirty="0" smtClean="0"/>
          </a:p>
        </p:txBody>
      </p:sp>
    </p:spTree>
    <p:extLst>
      <p:ext uri="{BB962C8B-B14F-4D97-AF65-F5344CB8AC3E}">
        <p14:creationId xmlns:p14="http://schemas.microsoft.com/office/powerpoint/2010/main" val="653389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1"/>
            <a:ext cx="7125113" cy="914400"/>
          </a:xfrm>
        </p:spPr>
        <p:txBody>
          <a:bodyPr/>
          <a:lstStyle/>
          <a:p>
            <a:r>
              <a:rPr lang="en-US" sz="2800" b="1" dirty="0" smtClean="0"/>
              <a:t>Powers and duties. </a:t>
            </a:r>
            <a:r>
              <a:rPr lang="en-US" sz="1600" b="1" dirty="0"/>
              <a:t>Idaho Code 39-3135 Section </a:t>
            </a:r>
            <a:r>
              <a:rPr lang="en-US" sz="1600" b="1" dirty="0" smtClean="0"/>
              <a:t>23</a:t>
            </a:r>
            <a:r>
              <a:rPr lang="en-US" sz="2400" b="1" dirty="0" smtClean="0"/>
              <a:t/>
            </a:r>
            <a:br>
              <a:rPr lang="en-US" sz="2400" b="1" dirty="0" smtClean="0"/>
            </a:br>
            <a:r>
              <a:rPr lang="en-US" sz="2400" b="1" dirty="0" smtClean="0"/>
              <a:t>The regional behavioral health board: The MAYS</a:t>
            </a:r>
            <a:endParaRPr lang="en-US" sz="2400" b="1" dirty="0"/>
          </a:p>
        </p:txBody>
      </p:sp>
      <p:sp>
        <p:nvSpPr>
          <p:cNvPr id="3" name="Content Placeholder 2"/>
          <p:cNvSpPr>
            <a:spLocks noGrp="1"/>
          </p:cNvSpPr>
          <p:nvPr>
            <p:ph idx="1"/>
          </p:nvPr>
        </p:nvSpPr>
        <p:spPr>
          <a:xfrm>
            <a:off x="1009443" y="1371600"/>
            <a:ext cx="7125112" cy="5105399"/>
          </a:xfrm>
        </p:spPr>
        <p:txBody>
          <a:bodyPr>
            <a:normAutofit fontScale="70000" lnSpcReduction="20000"/>
          </a:bodyPr>
          <a:lstStyle/>
          <a:p>
            <a:pPr>
              <a:buFont typeface="Arial" panose="020B0604020202020204" pitchFamily="34" charset="0"/>
              <a:buChar char="•"/>
            </a:pPr>
            <a:r>
              <a:rPr lang="en-US" b="1" dirty="0" smtClean="0"/>
              <a:t>May</a:t>
            </a:r>
            <a:r>
              <a:rPr lang="en-US" dirty="0" smtClean="0"/>
              <a:t> </a:t>
            </a:r>
            <a:r>
              <a:rPr lang="en-US" dirty="0"/>
              <a:t>develop, or obtain proposals for, a petition for regional services for consideration by the state behavioral health authority; </a:t>
            </a:r>
            <a:endParaRPr lang="en-US" dirty="0" smtClean="0"/>
          </a:p>
          <a:p>
            <a:pPr>
              <a:lnSpc>
                <a:spcPct val="120000"/>
              </a:lnSpc>
              <a:buFont typeface="Arial" panose="020B0604020202020204" pitchFamily="34" charset="0"/>
              <a:buChar char="•"/>
            </a:pPr>
            <a:r>
              <a:rPr lang="en-US" b="1" dirty="0"/>
              <a:t>May</a:t>
            </a:r>
            <a:r>
              <a:rPr lang="en-US" dirty="0"/>
              <a:t> accept the responsibility to develop and provide community </a:t>
            </a:r>
            <a:r>
              <a:rPr lang="en-US" b="1" dirty="0"/>
              <a:t>family support </a:t>
            </a:r>
            <a:r>
              <a:rPr lang="en-US" dirty="0"/>
              <a:t>and </a:t>
            </a:r>
            <a:r>
              <a:rPr lang="en-US" b="1" dirty="0"/>
              <a:t>recovery support </a:t>
            </a:r>
            <a:r>
              <a:rPr lang="en-US" dirty="0"/>
              <a:t>services in their region.  The board must demonstrate readiness to accept this responsibility and shall not be liable for services in which there is no funding to provide.  The readiness criteria for accepting this responsibility shall be established by the planning council.  The planning council shall also determine when a regional behavioral health board has complied with the readiness criteria.  </a:t>
            </a:r>
          </a:p>
        </p:txBody>
      </p:sp>
    </p:spTree>
    <p:extLst>
      <p:ext uri="{BB962C8B-B14F-4D97-AF65-F5344CB8AC3E}">
        <p14:creationId xmlns:p14="http://schemas.microsoft.com/office/powerpoint/2010/main" val="227298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Community family support and recovery support services may include, but not be limited to: </a:t>
            </a:r>
          </a:p>
        </p:txBody>
      </p:sp>
      <p:sp>
        <p:nvSpPr>
          <p:cNvPr id="3" name="Content Placeholder 2"/>
          <p:cNvSpPr>
            <a:spLocks noGrp="1"/>
          </p:cNvSpPr>
          <p:nvPr>
            <p:ph idx="1"/>
          </p:nvPr>
        </p:nvSpPr>
        <p:spPr/>
        <p:txBody>
          <a:bodyPr>
            <a:normAutofit fontScale="70000" lnSpcReduction="20000"/>
          </a:bodyPr>
          <a:lstStyle/>
          <a:p>
            <a:pPr>
              <a:buFont typeface="+mj-lt"/>
              <a:buAutoNum type="alphaLcParenR"/>
            </a:pPr>
            <a:r>
              <a:rPr lang="en-US" dirty="0"/>
              <a:t>Community consultation and education;</a:t>
            </a:r>
          </a:p>
          <a:p>
            <a:pPr>
              <a:buFont typeface="+mj-lt"/>
              <a:buAutoNum type="alphaLcParenR"/>
            </a:pPr>
            <a:r>
              <a:rPr lang="en-US" dirty="0"/>
              <a:t>Housing to promote and sustain the ability of individuals with behavioral health disorders to live in the community and avoid institutionalization; </a:t>
            </a:r>
          </a:p>
          <a:p>
            <a:pPr>
              <a:buFont typeface="+mj-lt"/>
              <a:buAutoNum type="alphaLcParenR"/>
            </a:pPr>
            <a:r>
              <a:rPr lang="en-US" dirty="0"/>
              <a:t>Employment opportunities to promote and sustain the ability of individuals with behavioral health disorders to live in the community and avoid institutionalization;</a:t>
            </a:r>
          </a:p>
          <a:p>
            <a:pPr>
              <a:buFont typeface="+mj-lt"/>
              <a:buAutoNum type="alphaLcParenR"/>
            </a:pPr>
            <a:r>
              <a:rPr lang="en-US" dirty="0"/>
              <a:t>Evidence-based prevention activities that reduce the burden associated with mental illness and substance use disorders; </a:t>
            </a:r>
            <a:r>
              <a:rPr lang="en-US" dirty="0" smtClean="0"/>
              <a:t>and</a:t>
            </a:r>
          </a:p>
          <a:p>
            <a:pPr>
              <a:buFont typeface="+mj-lt"/>
              <a:buAutoNum type="alphaLcParenR"/>
            </a:pPr>
            <a:r>
              <a:rPr lang="en-US" dirty="0" smtClean="0"/>
              <a:t>Supportive services to promote and sustain the ability of individuals with behavioral health disorders to live in the community and avoid institutionalization including, but not limited to, peer run drop-in centers, support groups, transportation and family support services;</a:t>
            </a:r>
            <a:endParaRPr lang="en-US" dirty="0"/>
          </a:p>
          <a:p>
            <a:pPr>
              <a:buFont typeface="+mj-lt"/>
              <a:buAutoNum type="arabicParenR"/>
            </a:pPr>
            <a:endParaRPr lang="en-US" dirty="0"/>
          </a:p>
        </p:txBody>
      </p:sp>
    </p:spTree>
    <p:extLst>
      <p:ext uri="{BB962C8B-B14F-4D97-AF65-F5344CB8AC3E}">
        <p14:creationId xmlns:p14="http://schemas.microsoft.com/office/powerpoint/2010/main" val="3388287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4F271C">
                    <a:satMod val="130000"/>
                  </a:srgbClr>
                </a:solidFill>
              </a:rPr>
              <a:t>The </a:t>
            </a:r>
            <a:r>
              <a:rPr lang="en-US" sz="2400" b="1" dirty="0">
                <a:solidFill>
                  <a:srgbClr val="4F271C">
                    <a:satMod val="130000"/>
                  </a:srgbClr>
                </a:solidFill>
              </a:rPr>
              <a:t>regional behavioral health board: The </a:t>
            </a:r>
            <a:r>
              <a:rPr lang="en-US" sz="2400" b="1" dirty="0" smtClean="0">
                <a:solidFill>
                  <a:srgbClr val="4F271C">
                    <a:satMod val="130000"/>
                  </a:srgbClr>
                </a:solidFill>
              </a:rPr>
              <a:t>MAYS Continued</a:t>
            </a:r>
            <a:endParaRPr lang="en-US" sz="1800" dirty="0"/>
          </a:p>
        </p:txBody>
      </p:sp>
      <p:sp>
        <p:nvSpPr>
          <p:cNvPr id="3" name="Content Placeholder 2"/>
          <p:cNvSpPr>
            <a:spLocks noGrp="1"/>
          </p:cNvSpPr>
          <p:nvPr>
            <p:ph idx="1"/>
          </p:nvPr>
        </p:nvSpPr>
        <p:spPr/>
        <p:txBody>
          <a:bodyPr>
            <a:normAutofit/>
          </a:bodyPr>
          <a:lstStyle/>
          <a:p>
            <a:r>
              <a:rPr lang="en-US" sz="2200" dirty="0" smtClean="0"/>
              <a:t>If a regional board, after accepting the responsibility for a recovery support service, fails to successfully implement and maintain access to the service, the behavioral health authority shall, after working with the board to resolve the issue, take over responsibility for the services until the board can demonstrate its ability to regain organization and provision of the services;</a:t>
            </a:r>
          </a:p>
          <a:p>
            <a:pPr marL="82296" indent="0">
              <a:buNone/>
            </a:pPr>
            <a:endParaRPr lang="en-US" dirty="0"/>
          </a:p>
        </p:txBody>
      </p:sp>
    </p:spTree>
    <p:extLst>
      <p:ext uri="{BB962C8B-B14F-4D97-AF65-F5344CB8AC3E}">
        <p14:creationId xmlns:p14="http://schemas.microsoft.com/office/powerpoint/2010/main" val="1367642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3638757" cy="4353476"/>
          </a:xfrm>
        </p:spPr>
        <p:txBody>
          <a:bodyPr/>
          <a:lstStyle/>
          <a:p>
            <a:r>
              <a:rPr lang="en-US" sz="4400" b="1" dirty="0" smtClean="0"/>
              <a:t>How do we get there?</a:t>
            </a:r>
            <a:endParaRPr lang="en-US" sz="4400" b="1" dirty="0"/>
          </a:p>
        </p:txBody>
      </p:sp>
      <p:pic>
        <p:nvPicPr>
          <p:cNvPr id="2051" name="Picture 3" descr="C:\Users\priceb\AppData\Local\Microsoft\Windows\Temporary Internet Files\Content.IE5\Z3AVSVS1\MP9004013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145" y="890038"/>
            <a:ext cx="4255655" cy="532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5949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635</TotalTime>
  <Words>1290</Words>
  <Application>Microsoft Office PowerPoint</Application>
  <PresentationFormat>On-screen Show (4:3)</PresentationFormat>
  <Paragraphs>145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Gill Sans MT</vt:lpstr>
      <vt:lpstr>Verdana</vt:lpstr>
      <vt:lpstr>Wingdings 2</vt:lpstr>
      <vt:lpstr>Solstice</vt:lpstr>
      <vt:lpstr> Behavioral Health Board   Chapter 31, Title 39 Idaho Code </vt:lpstr>
      <vt:lpstr>As of July 1, 2014… </vt:lpstr>
      <vt:lpstr>Establishment 39-3132 page 7 line 42</vt:lpstr>
      <vt:lpstr>Powers and duties. Idaho Code 39-3135 Section 23 Page 10  The regional behavioral health board: The SHALLS</vt:lpstr>
      <vt:lpstr>The regional behavioral health board: The SHALLS Continued</vt:lpstr>
      <vt:lpstr>Powers and duties. Idaho Code 39-3135 Section 23 The regional behavioral health board: The MAYS</vt:lpstr>
      <vt:lpstr>Community family support and recovery support services may include, but not be limited to: </vt:lpstr>
      <vt:lpstr>The regional behavioral health board: The MAYS Continued</vt:lpstr>
      <vt:lpstr>How do we get there?</vt:lpstr>
      <vt:lpstr>The Process</vt:lpstr>
      <vt:lpstr>First Steps</vt:lpstr>
      <vt:lpstr>PowerPoint Presentation</vt:lpstr>
      <vt:lpstr>First Steps 39-3133 Page 8, Line 12</vt:lpstr>
      <vt:lpstr>The executive committees or the partner public entity shall have the power and duty, on behalf of the regional behavioral health boards, to:</vt:lpstr>
      <vt:lpstr>First Steps</vt:lpstr>
      <vt:lpstr>OPTIONS</vt:lpstr>
      <vt:lpstr>PowerPoint Presentation</vt:lpstr>
      <vt:lpstr>PowerPoint Presentation</vt:lpstr>
      <vt:lpstr>PowerPoint Presentation</vt:lpstr>
      <vt:lpstr>PowerPoint Presentation</vt:lpstr>
      <vt:lpstr>Questions?</vt:lpstr>
      <vt:lpstr>PowerPoint Presentation</vt:lpstr>
    </vt:vector>
  </TitlesOfParts>
  <Company>DHW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7  Behavioral Health Board</dc:title>
  <dc:creator>Price, Brenda - Reg6</dc:creator>
  <cp:lastModifiedBy>Diane Barr</cp:lastModifiedBy>
  <cp:revision>44</cp:revision>
  <dcterms:created xsi:type="dcterms:W3CDTF">2014-04-07T18:37:55Z</dcterms:created>
  <dcterms:modified xsi:type="dcterms:W3CDTF">2015-12-08T22:37:26Z</dcterms:modified>
</cp:coreProperties>
</file>